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9" r:id="rId4"/>
    <p:sldId id="352" r:id="rId5"/>
    <p:sldId id="353" r:id="rId6"/>
    <p:sldId id="354" r:id="rId7"/>
    <p:sldId id="268" r:id="rId8"/>
    <p:sldId id="355" r:id="rId9"/>
    <p:sldId id="356" r:id="rId10"/>
    <p:sldId id="357" r:id="rId11"/>
    <p:sldId id="358" r:id="rId12"/>
    <p:sldId id="359" r:id="rId13"/>
    <p:sldId id="267" r:id="rId14"/>
    <p:sldId id="360" r:id="rId15"/>
    <p:sldId id="361" r:id="rId16"/>
    <p:sldId id="270" r:id="rId17"/>
    <p:sldId id="362" r:id="rId18"/>
    <p:sldId id="363" r:id="rId19"/>
    <p:sldId id="364" r:id="rId20"/>
    <p:sldId id="365" r:id="rId21"/>
    <p:sldId id="280" r:id="rId22"/>
    <p:sldId id="366" r:id="rId23"/>
    <p:sldId id="276" r:id="rId24"/>
    <p:sldId id="277" r:id="rId25"/>
    <p:sldId id="278" r:id="rId26"/>
    <p:sldId id="279" r:id="rId27"/>
    <p:sldId id="271" r:id="rId28"/>
    <p:sldId id="272" r:id="rId29"/>
    <p:sldId id="274" r:id="rId30"/>
    <p:sldId id="275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349" r:id="rId42"/>
    <p:sldId id="257" r:id="rId43"/>
    <p:sldId id="258" r:id="rId44"/>
    <p:sldId id="260" r:id="rId45"/>
    <p:sldId id="261" r:id="rId46"/>
    <p:sldId id="259" r:id="rId47"/>
    <p:sldId id="367" r:id="rId48"/>
    <p:sldId id="368" r:id="rId49"/>
    <p:sldId id="262" r:id="rId50"/>
    <p:sldId id="291" r:id="rId51"/>
    <p:sldId id="263" r:id="rId52"/>
    <p:sldId id="293" r:id="rId53"/>
    <p:sldId id="292" r:id="rId54"/>
    <p:sldId id="369" r:id="rId55"/>
    <p:sldId id="294" r:id="rId56"/>
    <p:sldId id="295" r:id="rId57"/>
    <p:sldId id="296" r:id="rId58"/>
    <p:sldId id="297" r:id="rId59"/>
    <p:sldId id="299" r:id="rId60"/>
    <p:sldId id="298" r:id="rId61"/>
    <p:sldId id="300" r:id="rId62"/>
    <p:sldId id="370" r:id="rId63"/>
    <p:sldId id="301" r:id="rId64"/>
    <p:sldId id="302" r:id="rId65"/>
    <p:sldId id="303" r:id="rId66"/>
    <p:sldId id="304" r:id="rId67"/>
    <p:sldId id="305" r:id="rId68"/>
    <p:sldId id="371" r:id="rId69"/>
    <p:sldId id="306" r:id="rId70"/>
    <p:sldId id="372" r:id="rId71"/>
    <p:sldId id="307" r:id="rId72"/>
    <p:sldId id="373" r:id="rId73"/>
    <p:sldId id="374" r:id="rId74"/>
    <p:sldId id="311" r:id="rId75"/>
    <p:sldId id="312" r:id="rId76"/>
    <p:sldId id="375" r:id="rId77"/>
    <p:sldId id="313" r:id="rId78"/>
    <p:sldId id="376" r:id="rId79"/>
    <p:sldId id="378" r:id="rId80"/>
    <p:sldId id="377" r:id="rId81"/>
    <p:sldId id="314" r:id="rId82"/>
    <p:sldId id="330" r:id="rId83"/>
    <p:sldId id="326" r:id="rId84"/>
    <p:sldId id="327" r:id="rId85"/>
    <p:sldId id="328" r:id="rId86"/>
    <p:sldId id="332" r:id="rId87"/>
    <p:sldId id="329" r:id="rId88"/>
    <p:sldId id="315" r:id="rId89"/>
    <p:sldId id="335" r:id="rId90"/>
    <p:sldId id="381" r:id="rId91"/>
    <p:sldId id="382" r:id="rId92"/>
    <p:sldId id="379" r:id="rId93"/>
    <p:sldId id="383" r:id="rId94"/>
    <p:sldId id="380" r:id="rId95"/>
    <p:sldId id="384" r:id="rId96"/>
    <p:sldId id="317" r:id="rId97"/>
    <p:sldId id="337" r:id="rId98"/>
    <p:sldId id="336" r:id="rId99"/>
    <p:sldId id="386" r:id="rId100"/>
    <p:sldId id="385" r:id="rId101"/>
    <p:sldId id="387" r:id="rId102"/>
    <p:sldId id="388" r:id="rId103"/>
    <p:sldId id="319" r:id="rId104"/>
    <p:sldId id="339" r:id="rId105"/>
    <p:sldId id="340" r:id="rId106"/>
    <p:sldId id="341" r:id="rId107"/>
    <p:sldId id="342" r:id="rId108"/>
    <p:sldId id="343" r:id="rId109"/>
    <p:sldId id="344" r:id="rId110"/>
    <p:sldId id="321" r:id="rId111"/>
    <p:sldId id="389" r:id="rId112"/>
    <p:sldId id="392" r:id="rId113"/>
    <p:sldId id="391" r:id="rId114"/>
    <p:sldId id="393" r:id="rId115"/>
    <p:sldId id="322" r:id="rId116"/>
    <p:sldId id="345" r:id="rId117"/>
    <p:sldId id="347" r:id="rId118"/>
    <p:sldId id="346" r:id="rId11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38" d="100"/>
          <a:sy n="38" d="100"/>
        </p:scale>
        <p:origin x="-8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7FA3B-C404-4317-B0BC-953931111309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Geometria przestrzenna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230397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ymbol zastępczy zawartości 2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628800"/>
            <a:ext cx="4693591" cy="4525963"/>
          </a:xfrm>
        </p:spPr>
      </p:pic>
      <p:sp>
        <p:nvSpPr>
          <p:cNvPr id="23" name="pole tekstowe 22"/>
          <p:cNvSpPr txBox="1"/>
          <p:nvPr/>
        </p:nvSpPr>
        <p:spPr>
          <a:xfrm>
            <a:off x="5148064" y="257419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Krawędzie boczne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1115616" y="126876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5868144" y="31518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Podstawa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5004048" y="609329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Krawędź podstawy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1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Trójkąt PQR jest trójkątem równobocznym. Z trójkąta prostokątnego QFG: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/>
                            </a:rPr>
                            <m:t>𝑄𝐹</m:t>
                          </m:r>
                        </m:e>
                      </m:d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pl-PL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/>
                            </a:rPr>
                            <m:t>5</m:t>
                          </m:r>
                        </m:e>
                      </m:rad>
                      <m:r>
                        <a:rPr lang="pl-PL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pl-PL" b="0" dirty="0" smtClean="0"/>
              </a:p>
              <a:p>
                <a:pPr marL="0" indent="0">
                  <a:buNone/>
                </a:pPr>
                <a:r>
                  <a:rPr lang="pl-PL" dirty="0" smtClean="0"/>
                  <a:t>Zaś z trójkąta FQR: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/>
                            </a:rPr>
                            <m:t>𝑄𝑅</m:t>
                          </m:r>
                        </m:e>
                      </m:d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/>
                            </a:rPr>
                            <m:t>1+5</m:t>
                          </m:r>
                        </m:e>
                      </m:rad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/>
                            </a:rPr>
                            <m:t>6</m:t>
                          </m:r>
                        </m:e>
                      </m:rad>
                      <m:r>
                        <a:rPr lang="pl-PL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pl-PL" b="0" dirty="0" smtClean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78987287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oliniowy 3"/>
          <p:cNvCxnSpPr/>
          <p:nvPr/>
        </p:nvCxnSpPr>
        <p:spPr>
          <a:xfrm flipV="1">
            <a:off x="1043608" y="2276872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rot="5400000" flipV="1">
            <a:off x="2797216" y="4030480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5400000" flipV="1">
            <a:off x="2797216" y="523264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 flipV="1">
            <a:off x="4550824" y="2276872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 flipV="1">
            <a:off x="4550824" y="908720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V="1">
            <a:off x="1043608" y="908720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4550824" y="4415936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oliniowy 12"/>
          <p:cNvCxnSpPr/>
          <p:nvPr/>
        </p:nvCxnSpPr>
        <p:spPr>
          <a:xfrm flipV="1">
            <a:off x="1043608" y="4415936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oliniowy 13"/>
          <p:cNvCxnSpPr/>
          <p:nvPr/>
        </p:nvCxnSpPr>
        <p:spPr>
          <a:xfrm rot="5400000" flipV="1">
            <a:off x="4186544" y="-844888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 rot="5400000" flipV="1">
            <a:off x="4186544" y="2662328"/>
            <a:ext cx="0" cy="350721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 flipV="1">
            <a:off x="5940152" y="908720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/>
          <p:nvPr/>
        </p:nvCxnSpPr>
        <p:spPr>
          <a:xfrm flipV="1">
            <a:off x="2432936" y="908720"/>
            <a:ext cx="0" cy="350721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oliniowy 17"/>
          <p:cNvCxnSpPr/>
          <p:nvPr/>
        </p:nvCxnSpPr>
        <p:spPr>
          <a:xfrm flipH="1" flipV="1">
            <a:off x="4186544" y="908720"/>
            <a:ext cx="364280" cy="312176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 flipV="1">
            <a:off x="1907704" y="908720"/>
            <a:ext cx="2278840" cy="403244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oliniowy 22"/>
          <p:cNvCxnSpPr/>
          <p:nvPr/>
        </p:nvCxnSpPr>
        <p:spPr>
          <a:xfrm flipV="1">
            <a:off x="1920412" y="4030480"/>
            <a:ext cx="2630412" cy="9106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ole tekstowe 24"/>
          <p:cNvSpPr txBox="1"/>
          <p:nvPr/>
        </p:nvSpPr>
        <p:spPr>
          <a:xfrm>
            <a:off x="647564" y="571622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A</a:t>
            </a:r>
            <a:endParaRPr lang="pl-PL" sz="3200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4453400" y="5808948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B</a:t>
            </a:r>
          </a:p>
        </p:txBody>
      </p:sp>
      <p:sp>
        <p:nvSpPr>
          <p:cNvPr id="27" name="pole tekstowe 26"/>
          <p:cNvSpPr txBox="1"/>
          <p:nvPr/>
        </p:nvSpPr>
        <p:spPr>
          <a:xfrm>
            <a:off x="5940152" y="419343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C</a:t>
            </a:r>
            <a:endParaRPr lang="pl-PL" sz="3200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2443530" y="3901049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D</a:t>
            </a:r>
            <a:endParaRPr lang="pl-PL" sz="3200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647564" y="1984485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E</a:t>
            </a:r>
            <a:endParaRPr lang="pl-PL" sz="3200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4550824" y="2177212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F</a:t>
            </a:r>
            <a:endParaRPr lang="pl-PL" sz="3200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5962034" y="76470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G</a:t>
            </a:r>
            <a:endParaRPr lang="pl-PL" sz="3200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2111374" y="41380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H</a:t>
            </a:r>
            <a:endParaRPr lang="pl-PL" sz="3200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1528262" y="453911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>
                <a:solidFill>
                  <a:srgbClr val="003300"/>
                </a:solidFill>
              </a:rPr>
              <a:t>P</a:t>
            </a:r>
            <a:endParaRPr lang="pl-PL" sz="3200" dirty="0">
              <a:solidFill>
                <a:srgbClr val="003300"/>
              </a:solidFill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3972640" y="32437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>
                <a:solidFill>
                  <a:srgbClr val="003300"/>
                </a:solidFill>
              </a:rPr>
              <a:t>Q</a:t>
            </a:r>
          </a:p>
        </p:txBody>
      </p:sp>
      <p:sp>
        <p:nvSpPr>
          <p:cNvPr id="36" name="pole tekstowe 35"/>
          <p:cNvSpPr txBox="1"/>
          <p:nvPr/>
        </p:nvSpPr>
        <p:spPr>
          <a:xfrm>
            <a:off x="4550824" y="3738092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>
                <a:solidFill>
                  <a:srgbClr val="003300"/>
                </a:solidFill>
              </a:rPr>
              <a:t>R</a:t>
            </a:r>
          </a:p>
        </p:txBody>
      </p:sp>
      <p:cxnSp>
        <p:nvCxnSpPr>
          <p:cNvPr id="3" name="Łącznik prostoliniowy 2"/>
          <p:cNvCxnSpPr/>
          <p:nvPr/>
        </p:nvCxnSpPr>
        <p:spPr>
          <a:xfrm>
            <a:off x="4186544" y="909151"/>
            <a:ext cx="364280" cy="136772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oliniowy 33"/>
          <p:cNvCxnSpPr/>
          <p:nvPr/>
        </p:nvCxnSpPr>
        <p:spPr>
          <a:xfrm>
            <a:off x="4550824" y="2276872"/>
            <a:ext cx="0" cy="17533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oliniowy 36"/>
          <p:cNvCxnSpPr>
            <a:stCxn id="36" idx="1"/>
          </p:cNvCxnSpPr>
          <p:nvPr/>
        </p:nvCxnSpPr>
        <p:spPr>
          <a:xfrm flipH="1" flipV="1">
            <a:off x="4186544" y="908721"/>
            <a:ext cx="364280" cy="312175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pole tekstowe 18"/>
              <p:cNvSpPr txBox="1"/>
              <p:nvPr/>
            </p:nvSpPr>
            <p:spPr>
              <a:xfrm>
                <a:off x="2551101" y="2820186"/>
                <a:ext cx="950926" cy="780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pl-PL" sz="40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pl-PL" sz="4000" dirty="0"/>
              </a:p>
            </p:txBody>
          </p:sp>
        </mc:Choice>
        <mc:Fallback>
          <p:sp>
            <p:nvSpPr>
              <p:cNvPr id="19" name="pole tekstow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101" y="2820186"/>
                <a:ext cx="950926" cy="78047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Łącznik prosty ze strzałką 21"/>
          <p:cNvCxnSpPr/>
          <p:nvPr/>
        </p:nvCxnSpPr>
        <p:spPr>
          <a:xfrm>
            <a:off x="3502027" y="3153545"/>
            <a:ext cx="704812" cy="5687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ole tekstowe 41"/>
          <p:cNvSpPr txBox="1"/>
          <p:nvPr/>
        </p:nvSpPr>
        <p:spPr>
          <a:xfrm>
            <a:off x="4550824" y="2687067"/>
            <a:ext cx="957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1</a:t>
            </a:r>
            <a:endParaRPr lang="pl-PL" sz="32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3" name="pole tekstowe 42"/>
              <p:cNvSpPr txBox="1"/>
              <p:nvPr/>
            </p:nvSpPr>
            <p:spPr>
              <a:xfrm>
                <a:off x="4307983" y="952992"/>
                <a:ext cx="950926" cy="792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pl-PL" sz="40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pl-PL" sz="4000" dirty="0"/>
              </a:p>
            </p:txBody>
          </p:sp>
        </mc:Choice>
        <mc:Fallback>
          <p:sp>
            <p:nvSpPr>
              <p:cNvPr id="43" name="pole tekstow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983" y="952992"/>
                <a:ext cx="950926" cy="79297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19450010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Trójkąt PQR jest trójkątem równobocznym. Z trójkąta prostokątnego QFG: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/>
                            </a:rPr>
                            <m:t>𝑄𝐹</m:t>
                          </m:r>
                        </m:e>
                      </m:d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pl-PL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/>
                            </a:rPr>
                            <m:t>5</m:t>
                          </m:r>
                        </m:e>
                      </m:rad>
                      <m:r>
                        <a:rPr lang="pl-PL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pl-PL" b="0" dirty="0" smtClean="0"/>
              </a:p>
              <a:p>
                <a:pPr marL="0" indent="0">
                  <a:buNone/>
                </a:pPr>
                <a:r>
                  <a:rPr lang="pl-PL" dirty="0" smtClean="0"/>
                  <a:t>Zaś z trójkąta FQR: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/>
                            </a:rPr>
                            <m:t>𝑄𝑅</m:t>
                          </m:r>
                        </m:e>
                      </m:d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/>
                            </a:rPr>
                            <m:t>1+5</m:t>
                          </m:r>
                        </m:e>
                      </m:rad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/>
                            </a:rPr>
                            <m:t>6</m:t>
                          </m:r>
                        </m:e>
                      </m:rad>
                      <m:r>
                        <a:rPr lang="pl-PL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pl-PL" b="0" dirty="0" smtClean="0"/>
              </a:p>
              <a:p>
                <a:pPr marL="0" indent="0">
                  <a:buNone/>
                </a:pPr>
                <a:r>
                  <a:rPr lang="pl-PL" dirty="0" smtClean="0"/>
                  <a:t>Zatem pole trójkąta PQR jest równe: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l-PL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(</m:t>
                              </m:r>
                              <m:rad>
                                <m:radPr>
                                  <m:degHide m:val="on"/>
                                  <m:ctrlPr>
                                    <a:rPr lang="pl-PL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6</m:t>
                                  </m:r>
                                </m:e>
                              </m:rad>
                              <m:r>
                                <a:rPr lang="pl-PL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pl-PL" b="0" i="1" smtClean="0">
                              <a:latin typeface="Cambria Math"/>
                            </a:rPr>
                            <m:t>∗</m:t>
                          </m:r>
                          <m:rad>
                            <m:radPr>
                              <m:degHide m:val="on"/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/>
                            </a:rPr>
                            <m:t>3</m:t>
                          </m:r>
                        </m:e>
                      </m:rad>
                      <m:r>
                        <a:rPr lang="pl-PL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754497710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5(620)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Pewien graniastosłup ma dwa razy więcej wierzchołków niż pewien ostrosłup. Który z tych wielościanów ma więcej ścian i o ile więcej?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19576896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Przypuśćmy, że w podstawie graniastosłupa jest n-kąt,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73758817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Przypuśćmy, że w podstawie graniastosłupa jest n-kąt, a w podstawie ostrosłupa jest k-kąt.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5281197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Przypuśćmy, że w podstawie graniastosłupa jest n-kąt, a w podstawie ostrosłupa jest k-kąt. W związku z tym liczba wierzchołków graniastosłupa wynosi 2n, a ostrosłupa k+1.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5281197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Przypuśćmy, że w podstawie graniastosłupa jest n-kąt, a w podstawie ostrosłupa jest k-kąt. W związku z tym liczba wierzchołków graniastosłupa wynosi 2n, a ostrosłupa k+1. Z założenia 2n=2(k+1), czyli n=k+1.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65545267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Przypuśćmy, że w podstawie graniastosłupa jest n-kąt, a w podstawie ostrosłupa jest k-kąt. W związku z tym liczba wierzchołków graniastosłupa wynosi 2n, a ostrosłupa k+1. Z założenia 2n=2(k+1), czyli n=k+1. Liczba ścian graniastosłupa to n+2, a ostrosłupa k+1. </a:t>
            </a:r>
          </a:p>
        </p:txBody>
      </p:sp>
    </p:spTree>
    <p:extLst>
      <p:ext uri="{BB962C8B-B14F-4D97-AF65-F5344CB8AC3E}">
        <p14:creationId xmlns:p14="http://schemas.microsoft.com/office/powerpoint/2010/main" xmlns="" val="365545267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Przypuśćmy, że w podstawie graniastosłupa jest n-kąt, a w podstawie ostrosłupa jest k-kąt. W związku z tym liczba wierzchołków graniastosłupa wynosi 2n, a ostrosłupa k+1. Z założenia 2n=2(k+1), czyli n=k+1. Liczba ścian graniastosłupa to n+2, a ostrosłupa k+1. </a:t>
            </a:r>
          </a:p>
          <a:p>
            <a:pPr marL="0" indent="0">
              <a:buNone/>
            </a:pPr>
            <a:r>
              <a:rPr lang="pl-PL" dirty="0" smtClean="0"/>
              <a:t>Ponieważ n=k+1, to liczba ścian graniastosłupa to k+3, a ostrosłupa k+1. Graniastosłup ma o dwie ściany więcej.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302430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ymbol zastępczy zawartości 2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628800"/>
            <a:ext cx="4693591" cy="4525963"/>
          </a:xfrm>
        </p:spPr>
      </p:pic>
      <p:sp>
        <p:nvSpPr>
          <p:cNvPr id="23" name="pole tekstowe 22"/>
          <p:cNvSpPr txBox="1"/>
          <p:nvPr/>
        </p:nvSpPr>
        <p:spPr>
          <a:xfrm>
            <a:off x="5148064" y="257419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Krawędzie boczne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1115616" y="126876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5868144" y="31518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Podstawa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5004048" y="609329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Krawędź podstawy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6336196" y="4561765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ostrosłupa</a:t>
            </a:r>
            <a:r>
              <a:rPr lang="pl-PL" dirty="0" smtClean="0">
                <a:latin typeface="Algerian" panose="04020705040A02060702" pitchFamily="82" charset="0"/>
              </a:rPr>
              <a:t> </a:t>
            </a:r>
            <a:endParaRPr lang="pl-PL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1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6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600" dirty="0" smtClean="0"/>
              <a:t>Pole podstawy stożka jest równe 9</a:t>
            </a:r>
            <a:r>
              <a:rPr lang="el-GR" sz="3600" dirty="0" smtClean="0"/>
              <a:t>π</a:t>
            </a:r>
            <a:r>
              <a:rPr lang="pl-PL" sz="3600" dirty="0" smtClean="0"/>
              <a:t>, a całkowita powierzchnia 24</a:t>
            </a:r>
            <a:r>
              <a:rPr lang="el-GR" sz="3600" dirty="0" smtClean="0"/>
              <a:t>π</a:t>
            </a:r>
            <a:r>
              <a:rPr lang="pl-PL" sz="3600" dirty="0" smtClean="0"/>
              <a:t>. Wyznacz objętość tego stożka. </a:t>
            </a:r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xmlns="" val="344428279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p:sp>
        <p:nvSpPr>
          <p:cNvPr id="4" name="Łuk 3"/>
          <p:cNvSpPr/>
          <p:nvPr/>
        </p:nvSpPr>
        <p:spPr>
          <a:xfrm>
            <a:off x="155037" y="5430463"/>
            <a:ext cx="3240360" cy="576064"/>
          </a:xfrm>
          <a:prstGeom prst="arc">
            <a:avLst>
              <a:gd name="adj1" fmla="val 10737861"/>
              <a:gd name="adj2" fmla="val 0"/>
            </a:avLst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Łuk 4"/>
          <p:cNvSpPr/>
          <p:nvPr/>
        </p:nvSpPr>
        <p:spPr>
          <a:xfrm rot="10800000">
            <a:off x="145166" y="5426626"/>
            <a:ext cx="3240360" cy="576064"/>
          </a:xfrm>
          <a:prstGeom prst="arc">
            <a:avLst>
              <a:gd name="adj1" fmla="val 10736775"/>
              <a:gd name="adj2" fmla="val 0"/>
            </a:avLst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" name="Łącznik prostoliniowy 5"/>
          <p:cNvCxnSpPr/>
          <p:nvPr/>
        </p:nvCxnSpPr>
        <p:spPr>
          <a:xfrm flipH="1" flipV="1">
            <a:off x="1761115" y="2330104"/>
            <a:ext cx="1614540" cy="33883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 flipV="1">
            <a:off x="164908" y="2330104"/>
            <a:ext cx="1610309" cy="33511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/>
          <p:cNvCxnSpPr/>
          <p:nvPr/>
        </p:nvCxnSpPr>
        <p:spPr>
          <a:xfrm>
            <a:off x="182984" y="5725600"/>
            <a:ext cx="1592233" cy="0"/>
          </a:xfrm>
          <a:prstGeom prst="straightConnector1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flipH="1">
            <a:off x="1783421" y="5725600"/>
            <a:ext cx="1592233" cy="0"/>
          </a:xfrm>
          <a:prstGeom prst="straightConnector1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 flipV="1">
            <a:off x="1765345" y="2367299"/>
            <a:ext cx="18076" cy="33140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ole tekstowe 13"/>
          <p:cNvSpPr txBox="1"/>
          <p:nvPr/>
        </p:nvSpPr>
        <p:spPr>
          <a:xfrm>
            <a:off x="1343041" y="5417916"/>
            <a:ext cx="836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O</a:t>
            </a:r>
            <a:endParaRPr lang="pl-PL" sz="3200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2205288" y="5271405"/>
            <a:ext cx="836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r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3420014" y="5540934"/>
            <a:ext cx="836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A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2791386" y="4005702"/>
            <a:ext cx="83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k</a:t>
            </a:r>
            <a:endParaRPr lang="pl-PL" sz="2800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1765345" y="4348913"/>
            <a:ext cx="83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h</a:t>
            </a:r>
          </a:p>
        </p:txBody>
      </p:sp>
      <p:sp>
        <p:nvSpPr>
          <p:cNvPr id="19" name="Łuk 18"/>
          <p:cNvSpPr/>
          <p:nvPr/>
        </p:nvSpPr>
        <p:spPr>
          <a:xfrm>
            <a:off x="1364811" y="5308027"/>
            <a:ext cx="840477" cy="835145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Elipsa 19"/>
          <p:cNvSpPr/>
          <p:nvPr/>
        </p:nvSpPr>
        <p:spPr>
          <a:xfrm>
            <a:off x="1927290" y="5540934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pole tekstowe 20"/>
          <p:cNvSpPr txBox="1"/>
          <p:nvPr/>
        </p:nvSpPr>
        <p:spPr>
          <a:xfrm>
            <a:off x="1554934" y="1806884"/>
            <a:ext cx="83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S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2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839041" y="1268760"/>
                <a:ext cx="4859056" cy="532859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Z warunku zadania </a:t>
                </a:r>
                <a14:m>
                  <m:oMath xmlns:m="http://schemas.openxmlformats.org/officeDocument/2006/math">
                    <m:r>
                      <a:rPr lang="pl-PL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  <a:ea typeface="Cambria Math"/>
                      </a:rPr>
                      <m:t>=9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pl-PL" dirty="0" smtClean="0"/>
                  <a:t>, czyli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𝑟</m:t>
                    </m:r>
                    <m:r>
                      <a:rPr lang="pl-PL" b="0" i="1" smtClean="0">
                        <a:latin typeface="Cambria Math"/>
                      </a:rPr>
                      <m:t>=3</m:t>
                    </m:r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22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39041" y="1268760"/>
                <a:ext cx="4859056" cy="5328592"/>
              </a:xfrm>
              <a:blipFill rotWithShape="1">
                <a:blip r:embed="rId2" cstate="print"/>
                <a:stretch>
                  <a:fillRect l="-3262" t="-148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97125984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p:sp>
        <p:nvSpPr>
          <p:cNvPr id="4" name="Łuk 3"/>
          <p:cNvSpPr/>
          <p:nvPr/>
        </p:nvSpPr>
        <p:spPr>
          <a:xfrm>
            <a:off x="155037" y="5430463"/>
            <a:ext cx="3240360" cy="576064"/>
          </a:xfrm>
          <a:prstGeom prst="arc">
            <a:avLst>
              <a:gd name="adj1" fmla="val 10737861"/>
              <a:gd name="adj2" fmla="val 0"/>
            </a:avLst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Łuk 4"/>
          <p:cNvSpPr/>
          <p:nvPr/>
        </p:nvSpPr>
        <p:spPr>
          <a:xfrm rot="10800000">
            <a:off x="145166" y="5426626"/>
            <a:ext cx="3240360" cy="576064"/>
          </a:xfrm>
          <a:prstGeom prst="arc">
            <a:avLst>
              <a:gd name="adj1" fmla="val 10736775"/>
              <a:gd name="adj2" fmla="val 0"/>
            </a:avLst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" name="Łącznik prostoliniowy 5"/>
          <p:cNvCxnSpPr/>
          <p:nvPr/>
        </p:nvCxnSpPr>
        <p:spPr>
          <a:xfrm flipH="1" flipV="1">
            <a:off x="1761115" y="2330104"/>
            <a:ext cx="1614540" cy="33883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 flipV="1">
            <a:off x="164908" y="2330104"/>
            <a:ext cx="1610309" cy="33511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/>
          <p:cNvCxnSpPr/>
          <p:nvPr/>
        </p:nvCxnSpPr>
        <p:spPr>
          <a:xfrm>
            <a:off x="182984" y="5725600"/>
            <a:ext cx="1592233" cy="0"/>
          </a:xfrm>
          <a:prstGeom prst="straightConnector1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flipH="1">
            <a:off x="1783421" y="5725600"/>
            <a:ext cx="1592233" cy="0"/>
          </a:xfrm>
          <a:prstGeom prst="straightConnector1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 flipV="1">
            <a:off x="1765345" y="2367299"/>
            <a:ext cx="18076" cy="33140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ole tekstowe 13"/>
          <p:cNvSpPr txBox="1"/>
          <p:nvPr/>
        </p:nvSpPr>
        <p:spPr>
          <a:xfrm>
            <a:off x="1343041" y="5417916"/>
            <a:ext cx="836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O</a:t>
            </a:r>
            <a:endParaRPr lang="pl-PL" sz="3200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2205288" y="5271405"/>
            <a:ext cx="836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r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3420014" y="5540934"/>
            <a:ext cx="836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A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2791386" y="4005702"/>
            <a:ext cx="83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k</a:t>
            </a:r>
            <a:endParaRPr lang="pl-PL" sz="2800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1765345" y="4348913"/>
            <a:ext cx="83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h</a:t>
            </a:r>
          </a:p>
        </p:txBody>
      </p:sp>
      <p:sp>
        <p:nvSpPr>
          <p:cNvPr id="19" name="Łuk 18"/>
          <p:cNvSpPr/>
          <p:nvPr/>
        </p:nvSpPr>
        <p:spPr>
          <a:xfrm>
            <a:off x="1364811" y="5308027"/>
            <a:ext cx="840477" cy="835145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Elipsa 19"/>
          <p:cNvSpPr/>
          <p:nvPr/>
        </p:nvSpPr>
        <p:spPr>
          <a:xfrm>
            <a:off x="1927290" y="5540934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pole tekstowe 20"/>
          <p:cNvSpPr txBox="1"/>
          <p:nvPr/>
        </p:nvSpPr>
        <p:spPr>
          <a:xfrm>
            <a:off x="1554934" y="1806884"/>
            <a:ext cx="83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S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2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839041" y="1268760"/>
                <a:ext cx="4859056" cy="532859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Z warunku zadania </a:t>
                </a:r>
                <a14:m>
                  <m:oMath xmlns:m="http://schemas.openxmlformats.org/officeDocument/2006/math">
                    <m:r>
                      <a:rPr lang="pl-PL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  <a:ea typeface="Cambria Math"/>
                      </a:rPr>
                      <m:t>=9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pl-PL" dirty="0" smtClean="0"/>
                  <a:t>, czyli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𝑟</m:t>
                    </m:r>
                    <m:r>
                      <a:rPr lang="pl-PL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pl-PL" dirty="0" smtClean="0"/>
                  <a:t> oraz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l-PL" b="0" i="0" smtClean="0">
                        <a:latin typeface="Cambria Math"/>
                        <a:ea typeface="Cambria Math"/>
                      </a:rPr>
                      <m:t>Pc</m:t>
                    </m:r>
                    <m:r>
                      <a:rPr lang="pl-PL" b="0" i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pl-PL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𝑟𝑘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=24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endParaRPr lang="pl-PL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dirty="0"/>
                  <a:t>s</a:t>
                </a:r>
                <a:r>
                  <a:rPr lang="pl-PL" dirty="0" smtClean="0"/>
                  <a:t>kąd k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=5. </m:t>
                    </m:r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22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39041" y="1268760"/>
                <a:ext cx="4859056" cy="5328592"/>
              </a:xfrm>
              <a:blipFill rotWithShape="1">
                <a:blip r:embed="rId2" cstate="print"/>
                <a:stretch>
                  <a:fillRect l="-3262" t="-148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70657721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p:sp>
        <p:nvSpPr>
          <p:cNvPr id="4" name="Łuk 3"/>
          <p:cNvSpPr/>
          <p:nvPr/>
        </p:nvSpPr>
        <p:spPr>
          <a:xfrm>
            <a:off x="155037" y="5430463"/>
            <a:ext cx="3240360" cy="576064"/>
          </a:xfrm>
          <a:prstGeom prst="arc">
            <a:avLst>
              <a:gd name="adj1" fmla="val 10737861"/>
              <a:gd name="adj2" fmla="val 0"/>
            </a:avLst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Łuk 4"/>
          <p:cNvSpPr/>
          <p:nvPr/>
        </p:nvSpPr>
        <p:spPr>
          <a:xfrm rot="10800000">
            <a:off x="145166" y="5426626"/>
            <a:ext cx="3240360" cy="576064"/>
          </a:xfrm>
          <a:prstGeom prst="arc">
            <a:avLst>
              <a:gd name="adj1" fmla="val 10736775"/>
              <a:gd name="adj2" fmla="val 0"/>
            </a:avLst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" name="Łącznik prostoliniowy 5"/>
          <p:cNvCxnSpPr/>
          <p:nvPr/>
        </p:nvCxnSpPr>
        <p:spPr>
          <a:xfrm flipH="1" flipV="1">
            <a:off x="1761115" y="2330104"/>
            <a:ext cx="1614540" cy="33883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 flipV="1">
            <a:off x="164908" y="2330104"/>
            <a:ext cx="1610309" cy="33511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/>
          <p:cNvCxnSpPr/>
          <p:nvPr/>
        </p:nvCxnSpPr>
        <p:spPr>
          <a:xfrm>
            <a:off x="182984" y="5725600"/>
            <a:ext cx="1592233" cy="0"/>
          </a:xfrm>
          <a:prstGeom prst="straightConnector1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flipH="1">
            <a:off x="1783421" y="5725600"/>
            <a:ext cx="1592233" cy="0"/>
          </a:xfrm>
          <a:prstGeom prst="straightConnector1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 flipV="1">
            <a:off x="1765345" y="2367299"/>
            <a:ext cx="18076" cy="33140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ole tekstowe 13"/>
          <p:cNvSpPr txBox="1"/>
          <p:nvPr/>
        </p:nvSpPr>
        <p:spPr>
          <a:xfrm>
            <a:off x="1343041" y="5417916"/>
            <a:ext cx="836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O</a:t>
            </a:r>
            <a:endParaRPr lang="pl-PL" sz="3200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2205288" y="5271405"/>
            <a:ext cx="836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r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3420014" y="5540934"/>
            <a:ext cx="836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A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2791386" y="4005702"/>
            <a:ext cx="83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k</a:t>
            </a:r>
            <a:endParaRPr lang="pl-PL" sz="2800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1765345" y="4348913"/>
            <a:ext cx="83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h</a:t>
            </a:r>
          </a:p>
        </p:txBody>
      </p:sp>
      <p:sp>
        <p:nvSpPr>
          <p:cNvPr id="19" name="Łuk 18"/>
          <p:cNvSpPr/>
          <p:nvPr/>
        </p:nvSpPr>
        <p:spPr>
          <a:xfrm>
            <a:off x="1364811" y="5308027"/>
            <a:ext cx="840477" cy="835145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Elipsa 19"/>
          <p:cNvSpPr/>
          <p:nvPr/>
        </p:nvSpPr>
        <p:spPr>
          <a:xfrm>
            <a:off x="1927290" y="5540934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pole tekstowe 20"/>
          <p:cNvSpPr txBox="1"/>
          <p:nvPr/>
        </p:nvSpPr>
        <p:spPr>
          <a:xfrm>
            <a:off x="1554934" y="1806884"/>
            <a:ext cx="83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S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2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839041" y="1268760"/>
                <a:ext cx="4859056" cy="532859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Z warunku zadania </a:t>
                </a:r>
                <a14:m>
                  <m:oMath xmlns:m="http://schemas.openxmlformats.org/officeDocument/2006/math">
                    <m:r>
                      <a:rPr lang="pl-PL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  <a:ea typeface="Cambria Math"/>
                      </a:rPr>
                      <m:t>=9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pl-PL" dirty="0" smtClean="0"/>
                  <a:t>, czyli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𝑟</m:t>
                    </m:r>
                    <m:r>
                      <a:rPr lang="pl-PL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pl-PL" dirty="0" smtClean="0"/>
                  <a:t> oraz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l-PL" b="0" i="0" smtClean="0">
                        <a:latin typeface="Cambria Math"/>
                        <a:ea typeface="Cambria Math"/>
                      </a:rPr>
                      <m:t>Pc</m:t>
                    </m:r>
                    <m:r>
                      <a:rPr lang="pl-PL" b="0" i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pl-PL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𝑟𝑘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=24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endParaRPr lang="pl-PL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dirty="0"/>
                  <a:t>s</a:t>
                </a:r>
                <a:r>
                  <a:rPr lang="pl-PL" dirty="0" smtClean="0"/>
                  <a:t>kąd k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=5. 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Z trójkąta prostokątnego OAS: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𝑘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pl-PL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b="0" dirty="0" smtClean="0"/>
              </a:p>
              <a:p>
                <a:pPr marL="0" indent="0">
                  <a:buNone/>
                </a:pPr>
                <a:r>
                  <a:rPr lang="pl-PL" dirty="0"/>
                  <a:t>s</a:t>
                </a:r>
                <a:r>
                  <a:rPr lang="pl-PL" dirty="0" smtClean="0"/>
                  <a:t>kąd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h</m:t>
                    </m:r>
                    <m:r>
                      <a:rPr lang="pl-PL" b="0" i="1" smtClean="0">
                        <a:latin typeface="Cambria Math"/>
                      </a:rPr>
                      <m:t>=4</m:t>
                    </m:r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22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39041" y="1268760"/>
                <a:ext cx="4859056" cy="5328592"/>
              </a:xfrm>
              <a:blipFill rotWithShape="1">
                <a:blip r:embed="rId2" cstate="print"/>
                <a:stretch>
                  <a:fillRect l="-3262" t="-148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Łącznik prostoliniowy 6"/>
          <p:cNvCxnSpPr/>
          <p:nvPr/>
        </p:nvCxnSpPr>
        <p:spPr>
          <a:xfrm>
            <a:off x="1774383" y="2367299"/>
            <a:ext cx="10666" cy="335119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oliniowy 22"/>
          <p:cNvCxnSpPr/>
          <p:nvPr/>
        </p:nvCxnSpPr>
        <p:spPr>
          <a:xfrm>
            <a:off x="1774383" y="2367299"/>
            <a:ext cx="1601272" cy="336003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oliniowy 23"/>
          <p:cNvCxnSpPr>
            <a:stCxn id="5" idx="0"/>
          </p:cNvCxnSpPr>
          <p:nvPr/>
        </p:nvCxnSpPr>
        <p:spPr>
          <a:xfrm flipH="1">
            <a:off x="1785049" y="5685015"/>
            <a:ext cx="1591874" cy="4232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8938071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Objętość wynosi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𝑉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pl-PL" b="0" i="1" smtClean="0">
                        <a:latin typeface="Cambria Math"/>
                      </a:rPr>
                      <m:t>∗</m:t>
                    </m:r>
                    <m:r>
                      <a:rPr lang="pl-PL" b="0" i="1" smtClean="0">
                        <a:latin typeface="Cambria Math"/>
                      </a:rPr>
                      <m:t>𝑃𝑝</m:t>
                    </m:r>
                    <m:r>
                      <a:rPr lang="pl-PL" b="0" i="1" smtClean="0">
                        <a:latin typeface="Cambria Math"/>
                      </a:rPr>
                      <m:t>∗</m:t>
                    </m:r>
                    <m:r>
                      <a:rPr lang="pl-PL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pl-PL" dirty="0" smtClean="0"/>
                  <a:t> 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𝑉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</a:rPr>
                        <m:t>∗</m:t>
                      </m:r>
                      <m:r>
                        <a:rPr lang="pl-PL" b="0" i="0" smtClean="0">
                          <a:latin typeface="Cambria Math"/>
                        </a:rPr>
                        <m:t>9</m:t>
                      </m:r>
                      <m:r>
                        <m:rPr>
                          <m:sty m:val="p"/>
                        </m:rPr>
                        <a:rPr lang="pl-PL" dirty="0">
                          <a:ea typeface="Cambria Math"/>
                        </a:rPr>
                        <m:t>π</m:t>
                      </m:r>
                      <m:r>
                        <a:rPr lang="pl-PL" b="0" i="0" dirty="0" smtClean="0">
                          <a:latin typeface="Cambria Math"/>
                          <a:ea typeface="Cambria Math"/>
                        </a:rPr>
                        <m:t>∗4</m:t>
                      </m:r>
                    </m:oMath>
                  </m:oMathPara>
                </a14:m>
                <a:endParaRPr lang="pl-PL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800" b="1" i="1" smtClean="0">
                          <a:latin typeface="Cambria Math"/>
                        </a:rPr>
                        <m:t>𝑽</m:t>
                      </m:r>
                      <m:r>
                        <a:rPr lang="pl-PL" sz="4800" b="1" i="1" smtClean="0">
                          <a:latin typeface="Cambria Math"/>
                        </a:rPr>
                        <m:t>=</m:t>
                      </m:r>
                      <m:r>
                        <a:rPr lang="pl-PL" sz="4800" b="1" i="1" smtClean="0">
                          <a:latin typeface="Cambria Math"/>
                        </a:rPr>
                        <m:t>𝟏𝟐</m:t>
                      </m:r>
                      <m:r>
                        <a:rPr lang="pl-PL" sz="4800" b="1" i="1" smtClean="0">
                          <a:latin typeface="Cambria Math"/>
                          <a:ea typeface="Cambria Math"/>
                        </a:rPr>
                        <m:t>𝝅</m:t>
                      </m:r>
                    </m:oMath>
                  </m:oMathPara>
                </a14:m>
                <a:endParaRPr lang="pl-PL" sz="4800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57312077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Zadnie 7(631)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Wyznacz stosunek objętości kuli o promieniu R do objętości walca opisanego na tej kuli. </a:t>
            </a:r>
            <a:endParaRPr lang="pl-PL" dirty="0"/>
          </a:p>
        </p:txBody>
      </p:sp>
      <p:sp>
        <p:nvSpPr>
          <p:cNvPr id="4" name="Elipsa 3"/>
          <p:cNvSpPr/>
          <p:nvPr/>
        </p:nvSpPr>
        <p:spPr>
          <a:xfrm>
            <a:off x="2943764" y="3107610"/>
            <a:ext cx="3240360" cy="324036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Łuk 4"/>
          <p:cNvSpPr/>
          <p:nvPr/>
        </p:nvSpPr>
        <p:spPr>
          <a:xfrm>
            <a:off x="2943764" y="4508942"/>
            <a:ext cx="3240360" cy="576064"/>
          </a:xfrm>
          <a:prstGeom prst="arc">
            <a:avLst>
              <a:gd name="adj1" fmla="val 10855928"/>
              <a:gd name="adj2" fmla="val 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Łuk 5"/>
          <p:cNvSpPr/>
          <p:nvPr/>
        </p:nvSpPr>
        <p:spPr>
          <a:xfrm rot="10800000">
            <a:off x="2929553" y="4482512"/>
            <a:ext cx="3240360" cy="576064"/>
          </a:xfrm>
          <a:prstGeom prst="arc">
            <a:avLst>
              <a:gd name="adj1" fmla="val 10855928"/>
              <a:gd name="adj2" fmla="val 0"/>
            </a:avLst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" name="Łącznik prostoliniowy 6"/>
          <p:cNvCxnSpPr>
            <a:endCxn id="8" idx="2"/>
          </p:cNvCxnSpPr>
          <p:nvPr/>
        </p:nvCxnSpPr>
        <p:spPr>
          <a:xfrm flipV="1">
            <a:off x="2924021" y="2996774"/>
            <a:ext cx="19743" cy="33511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Łuk 7"/>
          <p:cNvSpPr/>
          <p:nvPr/>
        </p:nvSpPr>
        <p:spPr>
          <a:xfrm rot="10800000">
            <a:off x="2943764" y="2708742"/>
            <a:ext cx="3240360" cy="576064"/>
          </a:xfrm>
          <a:prstGeom prst="arc">
            <a:avLst>
              <a:gd name="adj1" fmla="val 10855928"/>
              <a:gd name="adj2" fmla="val 0"/>
            </a:avLst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Łuk 8"/>
          <p:cNvSpPr/>
          <p:nvPr/>
        </p:nvSpPr>
        <p:spPr>
          <a:xfrm>
            <a:off x="2924021" y="2780928"/>
            <a:ext cx="3240360" cy="576064"/>
          </a:xfrm>
          <a:prstGeom prst="arc">
            <a:avLst>
              <a:gd name="adj1" fmla="val 10855928"/>
              <a:gd name="adj2" fmla="val 0"/>
            </a:avLst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0" name="Łącznik prostoliniowy 9"/>
          <p:cNvCxnSpPr>
            <a:endCxn id="9" idx="2"/>
          </p:cNvCxnSpPr>
          <p:nvPr/>
        </p:nvCxnSpPr>
        <p:spPr>
          <a:xfrm flipV="1">
            <a:off x="6164381" y="3068960"/>
            <a:ext cx="0" cy="32790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Łuk 10"/>
          <p:cNvSpPr/>
          <p:nvPr/>
        </p:nvSpPr>
        <p:spPr>
          <a:xfrm>
            <a:off x="2940254" y="6059938"/>
            <a:ext cx="3240360" cy="576064"/>
          </a:xfrm>
          <a:prstGeom prst="arc">
            <a:avLst>
              <a:gd name="adj1" fmla="val 10855928"/>
              <a:gd name="adj2" fmla="val 0"/>
            </a:avLst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Łuk 11"/>
          <p:cNvSpPr/>
          <p:nvPr/>
        </p:nvSpPr>
        <p:spPr>
          <a:xfrm rot="10800000">
            <a:off x="2951970" y="6039692"/>
            <a:ext cx="3240360" cy="576064"/>
          </a:xfrm>
          <a:prstGeom prst="arc">
            <a:avLst>
              <a:gd name="adj1" fmla="val 10855928"/>
              <a:gd name="adj2" fmla="val 0"/>
            </a:avLst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3" name="Łącznik prosty ze strzałką 12"/>
          <p:cNvCxnSpPr/>
          <p:nvPr/>
        </p:nvCxnSpPr>
        <p:spPr>
          <a:xfrm flipH="1">
            <a:off x="4544201" y="4767987"/>
            <a:ext cx="1592233" cy="0"/>
          </a:xfrm>
          <a:prstGeom prst="straightConnector1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 flipH="1">
            <a:off x="4588381" y="3068960"/>
            <a:ext cx="1592233" cy="0"/>
          </a:xfrm>
          <a:prstGeom prst="straightConnector1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>
            <a:stCxn id="4" idx="0"/>
          </p:cNvCxnSpPr>
          <p:nvPr/>
        </p:nvCxnSpPr>
        <p:spPr>
          <a:xfrm flipH="1">
            <a:off x="4544201" y="3107610"/>
            <a:ext cx="19743" cy="162018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8462315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sz="3600" dirty="0" smtClean="0"/>
                  <a:t>Objętość kuli jest równa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360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pl-PL" sz="3600" b="0" i="1" smtClean="0">
                        <a:solidFill>
                          <a:srgbClr val="00B05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pl-PL" sz="3600" b="0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p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pl-PL" sz="3600" b="0" i="1" smtClean="0">
                        <a:latin typeface="Cambria Math"/>
                        <a:ea typeface="Cambria Math"/>
                      </a:rPr>
                      <m:t>, </m:t>
                    </m:r>
                  </m:oMath>
                </a14:m>
                <a:endParaRPr lang="pl-PL" sz="4400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22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777041043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sz="3600" dirty="0" smtClean="0"/>
                  <a:t>Objętość kuli jest równa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360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pl-PL" sz="3600" b="0" i="1" smtClean="0">
                        <a:solidFill>
                          <a:srgbClr val="00B05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pl-PL" sz="3600" b="0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p>
                        <m:r>
                          <a:rPr lang="pl-PL" sz="3600" b="0" i="1" smtClean="0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pl-PL" sz="3600" b="0" i="1" smtClean="0">
                        <a:latin typeface="Cambria Math"/>
                        <a:ea typeface="Cambria Math"/>
                      </a:rPr>
                      <m:t>, </m:t>
                    </m:r>
                  </m:oMath>
                </a14:m>
                <a:r>
                  <a:rPr lang="pl-PL" sz="3600" dirty="0" smtClean="0"/>
                  <a:t>a objętość walca opisanego na tej kuli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3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pl-PL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pl-PL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𝑤</m:t>
                        </m:r>
                      </m:sub>
                    </m:sSub>
                    <m:r>
                      <a:rPr lang="pl-PL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=2</m:t>
                    </m:r>
                    <m:r>
                      <a:rPr lang="pl-PL" sz="36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p>
                        <m:r>
                          <a:rPr lang="pl-PL" sz="3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pl-PL" sz="3600" dirty="0" smtClean="0"/>
                  <a:t>. Stosunek ich objętości wynosi:</a:t>
                </a:r>
              </a:p>
              <a:p>
                <a:pPr marL="0" indent="0">
                  <a:buNone/>
                </a:pPr>
                <a:endParaRPr lang="pl-PL" sz="4400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222" r="-155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42790155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sz="3600" dirty="0" smtClean="0"/>
                  <a:t>Objętość kuli jest równa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3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sz="36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pl-PL" sz="36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pl-PL" sz="3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36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pl-PL" sz="36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p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pl-PL" sz="3600" b="0" i="1" smtClean="0">
                        <a:latin typeface="Cambria Math"/>
                        <a:ea typeface="Cambria Math"/>
                      </a:rPr>
                      <m:t>, </m:t>
                    </m:r>
                  </m:oMath>
                </a14:m>
                <a:r>
                  <a:rPr lang="pl-PL" sz="3600" dirty="0" smtClean="0"/>
                  <a:t>a objętość walca opisanego na tej kuli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3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pl-PL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pl-PL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𝑤</m:t>
                        </m:r>
                      </m:sub>
                    </m:sSub>
                    <m:r>
                      <a:rPr lang="pl-PL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=2</m:t>
                    </m:r>
                    <m:r>
                      <a:rPr lang="pl-PL" sz="36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p>
                        <m:r>
                          <a:rPr lang="pl-PL" sz="3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pl-PL" sz="3600" dirty="0" smtClean="0"/>
                  <a:t>. Stosunek ich objętości wynosi: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sz="4400" b="1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pl-PL" sz="44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pl-PL" sz="4400" b="1" i="1" smtClean="0">
                                  <a:latin typeface="Cambria Math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pl-PL" sz="4400" b="1" i="1" smtClean="0">
                                  <a:latin typeface="Cambria Math"/>
                                </a:rPr>
                                <m:t>𝟑</m:t>
                              </m:r>
                            </m:den>
                          </m:f>
                          <m:r>
                            <a:rPr lang="pl-PL" sz="4400" b="1" i="1" smtClean="0">
                              <a:latin typeface="Cambria Math"/>
                              <a:ea typeface="Cambria Math"/>
                            </a:rPr>
                            <m:t>𝝅</m:t>
                          </m:r>
                          <m:sSup>
                            <m:sSupPr>
                              <m:ctrlPr>
                                <a:rPr lang="pl-PL" sz="4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pl-PL" sz="4400" b="1" i="1" smtClean="0"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pl-PL" sz="4400" b="1" i="1" smtClean="0"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pl-PL" sz="44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pl-PL" sz="4400" b="1" i="1" smtClean="0">
                              <a:latin typeface="Cambria Math"/>
                              <a:ea typeface="Cambria Math"/>
                            </a:rPr>
                            <m:t>𝝅</m:t>
                          </m:r>
                          <m:sSup>
                            <m:sSupPr>
                              <m:ctrlPr>
                                <a:rPr lang="pl-PL" sz="4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pl-PL" sz="4400" b="1" i="1" smtClean="0"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pl-PL" sz="4400" b="1" i="1" smtClean="0"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</m:sup>
                          </m:sSup>
                        </m:den>
                      </m:f>
                      <m:r>
                        <a:rPr lang="pl-PL" sz="4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4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44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pl-PL" sz="44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pl-PL" sz="4400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222" r="-155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257429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ymbol zastępczy zawartości 2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628800"/>
            <a:ext cx="4693591" cy="4525963"/>
          </a:xfrm>
        </p:spPr>
      </p:pic>
      <p:sp>
        <p:nvSpPr>
          <p:cNvPr id="23" name="pole tekstowe 22"/>
          <p:cNvSpPr txBox="1"/>
          <p:nvPr/>
        </p:nvSpPr>
        <p:spPr>
          <a:xfrm>
            <a:off x="5148064" y="257419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Krawędzie boczne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1115616" y="126876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251520" y="302372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Ściana boczna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5868144" y="31518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Podstawa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5004048" y="609329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Krawędź podstawy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6336196" y="4561765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ostrosłupa</a:t>
            </a:r>
            <a:r>
              <a:rPr lang="pl-PL" dirty="0" smtClean="0">
                <a:latin typeface="Algerian" panose="04020705040A02060702" pitchFamily="82" charset="0"/>
              </a:rPr>
              <a:t> </a:t>
            </a:r>
            <a:endParaRPr lang="pl-PL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1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Obraz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4626" y="1218891"/>
            <a:ext cx="5334745" cy="4420217"/>
          </a:xfrm>
          <a:prstGeom prst="rect">
            <a:avLst/>
          </a:prstGeom>
        </p:spPr>
      </p:pic>
      <p:cxnSp>
        <p:nvCxnSpPr>
          <p:cNvPr id="56" name="Łącznik prosty ze strzałką 55"/>
          <p:cNvCxnSpPr/>
          <p:nvPr/>
        </p:nvCxnSpPr>
        <p:spPr>
          <a:xfrm flipV="1">
            <a:off x="1619672" y="1916832"/>
            <a:ext cx="2304256" cy="86409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ze strzałką 56"/>
          <p:cNvCxnSpPr/>
          <p:nvPr/>
        </p:nvCxnSpPr>
        <p:spPr>
          <a:xfrm>
            <a:off x="1619672" y="2780928"/>
            <a:ext cx="2271789" cy="223224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Łącznik prosty ze strzałką 61"/>
          <p:cNvCxnSpPr/>
          <p:nvPr/>
        </p:nvCxnSpPr>
        <p:spPr>
          <a:xfrm flipH="1">
            <a:off x="4571998" y="908720"/>
            <a:ext cx="216026" cy="223224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Łącznik prosty ze strzałką 67"/>
          <p:cNvCxnSpPr/>
          <p:nvPr/>
        </p:nvCxnSpPr>
        <p:spPr>
          <a:xfrm flipH="1" flipV="1">
            <a:off x="5148065" y="5157192"/>
            <a:ext cx="972107" cy="100811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pole tekstowe 71"/>
          <p:cNvSpPr txBox="1"/>
          <p:nvPr/>
        </p:nvSpPr>
        <p:spPr>
          <a:xfrm>
            <a:off x="3455876" y="262389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Ściana boczna walca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76" name="Łącznik prostoliniowy 75"/>
          <p:cNvCxnSpPr/>
          <p:nvPr/>
        </p:nvCxnSpPr>
        <p:spPr>
          <a:xfrm>
            <a:off x="4571998" y="5013176"/>
            <a:ext cx="156378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Elipsa 80"/>
          <p:cNvSpPr/>
          <p:nvPr/>
        </p:nvSpPr>
        <p:spPr>
          <a:xfrm>
            <a:off x="4549138" y="499031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201201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Obraz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4626" y="1218891"/>
            <a:ext cx="5334745" cy="4420217"/>
          </a:xfrm>
          <a:prstGeom prst="rect">
            <a:avLst/>
          </a:prstGeom>
        </p:spPr>
      </p:pic>
      <p:cxnSp>
        <p:nvCxnSpPr>
          <p:cNvPr id="56" name="Łącznik prosty ze strzałką 55"/>
          <p:cNvCxnSpPr/>
          <p:nvPr/>
        </p:nvCxnSpPr>
        <p:spPr>
          <a:xfrm flipV="1">
            <a:off x="1619672" y="1916832"/>
            <a:ext cx="2304256" cy="86409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ze strzałką 56"/>
          <p:cNvCxnSpPr/>
          <p:nvPr/>
        </p:nvCxnSpPr>
        <p:spPr>
          <a:xfrm>
            <a:off x="1619672" y="2780928"/>
            <a:ext cx="2271789" cy="223224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Łącznik prosty ze strzałką 61"/>
          <p:cNvCxnSpPr/>
          <p:nvPr/>
        </p:nvCxnSpPr>
        <p:spPr>
          <a:xfrm flipH="1">
            <a:off x="4571998" y="908720"/>
            <a:ext cx="216026" cy="223224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Łącznik prosty ze strzałką 67"/>
          <p:cNvCxnSpPr/>
          <p:nvPr/>
        </p:nvCxnSpPr>
        <p:spPr>
          <a:xfrm flipH="1" flipV="1">
            <a:off x="5148065" y="5157192"/>
            <a:ext cx="972107" cy="100811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pole tekstowe 71"/>
          <p:cNvSpPr txBox="1"/>
          <p:nvPr/>
        </p:nvSpPr>
        <p:spPr>
          <a:xfrm>
            <a:off x="3455876" y="262389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Ściana boczna walca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sp>
        <p:nvSpPr>
          <p:cNvPr id="73" name="pole tekstowe 72"/>
          <p:cNvSpPr txBox="1"/>
          <p:nvPr/>
        </p:nvSpPr>
        <p:spPr>
          <a:xfrm>
            <a:off x="323528" y="2227708"/>
            <a:ext cx="1788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Podstawy walca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76" name="Łącznik prostoliniowy 75"/>
          <p:cNvCxnSpPr/>
          <p:nvPr/>
        </p:nvCxnSpPr>
        <p:spPr>
          <a:xfrm>
            <a:off x="4571998" y="5013176"/>
            <a:ext cx="156378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Elipsa 80"/>
          <p:cNvSpPr/>
          <p:nvPr/>
        </p:nvSpPr>
        <p:spPr>
          <a:xfrm>
            <a:off x="4549138" y="499031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083969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Obraz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4626" y="1218891"/>
            <a:ext cx="5334745" cy="4420217"/>
          </a:xfrm>
          <a:prstGeom prst="rect">
            <a:avLst/>
          </a:prstGeom>
        </p:spPr>
      </p:pic>
      <p:cxnSp>
        <p:nvCxnSpPr>
          <p:cNvPr id="56" name="Łącznik prosty ze strzałką 55"/>
          <p:cNvCxnSpPr/>
          <p:nvPr/>
        </p:nvCxnSpPr>
        <p:spPr>
          <a:xfrm flipV="1">
            <a:off x="1619672" y="1916832"/>
            <a:ext cx="2304256" cy="86409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ze strzałką 56"/>
          <p:cNvCxnSpPr/>
          <p:nvPr/>
        </p:nvCxnSpPr>
        <p:spPr>
          <a:xfrm>
            <a:off x="1619672" y="2780928"/>
            <a:ext cx="2271789" cy="223224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Łącznik prosty ze strzałką 61"/>
          <p:cNvCxnSpPr/>
          <p:nvPr/>
        </p:nvCxnSpPr>
        <p:spPr>
          <a:xfrm flipH="1">
            <a:off x="4571998" y="908720"/>
            <a:ext cx="216026" cy="223224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Łącznik prosty ze strzałką 67"/>
          <p:cNvCxnSpPr/>
          <p:nvPr/>
        </p:nvCxnSpPr>
        <p:spPr>
          <a:xfrm flipH="1" flipV="1">
            <a:off x="5148065" y="5157192"/>
            <a:ext cx="972107" cy="100811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pole tekstowe 71"/>
          <p:cNvSpPr txBox="1"/>
          <p:nvPr/>
        </p:nvSpPr>
        <p:spPr>
          <a:xfrm>
            <a:off x="3455876" y="262389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Ściana boczna walca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sp>
        <p:nvSpPr>
          <p:cNvPr id="73" name="pole tekstowe 72"/>
          <p:cNvSpPr txBox="1"/>
          <p:nvPr/>
        </p:nvSpPr>
        <p:spPr>
          <a:xfrm>
            <a:off x="323528" y="2227708"/>
            <a:ext cx="1788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Podstawy walca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sp>
        <p:nvSpPr>
          <p:cNvPr id="74" name="pole tekstowe 73"/>
          <p:cNvSpPr txBox="1"/>
          <p:nvPr/>
        </p:nvSpPr>
        <p:spPr>
          <a:xfrm>
            <a:off x="4803637" y="616530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Promień podstawy walca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76" name="Łącznik prostoliniowy 75"/>
          <p:cNvCxnSpPr/>
          <p:nvPr/>
        </p:nvCxnSpPr>
        <p:spPr>
          <a:xfrm>
            <a:off x="4571998" y="5013176"/>
            <a:ext cx="156378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Elipsa 80"/>
          <p:cNvSpPr/>
          <p:nvPr/>
        </p:nvSpPr>
        <p:spPr>
          <a:xfrm>
            <a:off x="4549138" y="499031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083969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4627" y="1218891"/>
            <a:ext cx="5334745" cy="4420217"/>
          </a:xfrm>
          <a:prstGeom prst="rect">
            <a:avLst/>
          </a:prstGeom>
        </p:spPr>
      </p:pic>
      <p:cxnSp>
        <p:nvCxnSpPr>
          <p:cNvPr id="15" name="Łącznik prosty ze strzałką 14"/>
          <p:cNvCxnSpPr/>
          <p:nvPr/>
        </p:nvCxnSpPr>
        <p:spPr>
          <a:xfrm flipH="1">
            <a:off x="4743280" y="912857"/>
            <a:ext cx="792088" cy="61206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16"/>
          <p:cNvCxnSpPr/>
          <p:nvPr/>
        </p:nvCxnSpPr>
        <p:spPr>
          <a:xfrm flipH="1">
            <a:off x="5291724" y="3428999"/>
            <a:ext cx="2088588" cy="1692189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 flipH="1">
            <a:off x="2411759" y="4955587"/>
            <a:ext cx="2160240" cy="1058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>
            <a:off x="2195736" y="3789040"/>
            <a:ext cx="1251044" cy="116654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5535368" y="543525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Wierzchołek stożka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4" name="Łącznik prostoliniowy 3"/>
          <p:cNvCxnSpPr/>
          <p:nvPr/>
        </p:nvCxnSpPr>
        <p:spPr>
          <a:xfrm>
            <a:off x="4571999" y="1671464"/>
            <a:ext cx="567325" cy="36724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3059832" y="1524925"/>
            <a:ext cx="1452946" cy="136865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02743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4627" y="1218891"/>
            <a:ext cx="5334745" cy="4420217"/>
          </a:xfrm>
          <a:prstGeom prst="rect">
            <a:avLst/>
          </a:prstGeom>
        </p:spPr>
      </p:pic>
      <p:cxnSp>
        <p:nvCxnSpPr>
          <p:cNvPr id="15" name="Łącznik prosty ze strzałką 14"/>
          <p:cNvCxnSpPr/>
          <p:nvPr/>
        </p:nvCxnSpPr>
        <p:spPr>
          <a:xfrm flipH="1">
            <a:off x="4743280" y="912857"/>
            <a:ext cx="792088" cy="61206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16"/>
          <p:cNvCxnSpPr/>
          <p:nvPr/>
        </p:nvCxnSpPr>
        <p:spPr>
          <a:xfrm flipH="1">
            <a:off x="5291724" y="3428999"/>
            <a:ext cx="2088588" cy="1692189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 flipH="1">
            <a:off x="2411759" y="4955587"/>
            <a:ext cx="2160240" cy="1058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>
            <a:off x="2195736" y="3789040"/>
            <a:ext cx="1251044" cy="116654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5535368" y="543525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Wierzchołek stożka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4" name="Łącznik prostoliniowy 3"/>
          <p:cNvCxnSpPr/>
          <p:nvPr/>
        </p:nvCxnSpPr>
        <p:spPr>
          <a:xfrm>
            <a:off x="4571999" y="1671464"/>
            <a:ext cx="567325" cy="36724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3059832" y="1524925"/>
            <a:ext cx="1452946" cy="136865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/>
          <p:cNvSpPr txBox="1"/>
          <p:nvPr/>
        </p:nvSpPr>
        <p:spPr>
          <a:xfrm>
            <a:off x="1142524" y="114866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Tworząca stożka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384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4627" y="1218891"/>
            <a:ext cx="5334745" cy="4420217"/>
          </a:xfrm>
          <a:prstGeom prst="rect">
            <a:avLst/>
          </a:prstGeom>
        </p:spPr>
      </p:pic>
      <p:cxnSp>
        <p:nvCxnSpPr>
          <p:cNvPr id="15" name="Łącznik prosty ze strzałką 14"/>
          <p:cNvCxnSpPr/>
          <p:nvPr/>
        </p:nvCxnSpPr>
        <p:spPr>
          <a:xfrm flipH="1">
            <a:off x="4743280" y="912857"/>
            <a:ext cx="792088" cy="61206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16"/>
          <p:cNvCxnSpPr/>
          <p:nvPr/>
        </p:nvCxnSpPr>
        <p:spPr>
          <a:xfrm flipH="1">
            <a:off x="5291724" y="3428999"/>
            <a:ext cx="2088588" cy="1692189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 flipH="1">
            <a:off x="2411759" y="4955587"/>
            <a:ext cx="2160240" cy="1058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>
            <a:off x="2195736" y="3789040"/>
            <a:ext cx="1251044" cy="116654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5535368" y="543525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Wierzchołek stożka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323528" y="3244333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Promień stożka 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4" name="Łącznik prostoliniowy 3"/>
          <p:cNvCxnSpPr/>
          <p:nvPr/>
        </p:nvCxnSpPr>
        <p:spPr>
          <a:xfrm>
            <a:off x="4571999" y="1671464"/>
            <a:ext cx="567325" cy="36724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3059832" y="1524925"/>
            <a:ext cx="1452946" cy="136865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/>
          <p:cNvSpPr txBox="1"/>
          <p:nvPr/>
        </p:nvSpPr>
        <p:spPr>
          <a:xfrm>
            <a:off x="1142524" y="114866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Tworząca stożka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384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4627" y="1218891"/>
            <a:ext cx="5334745" cy="4420217"/>
          </a:xfrm>
          <a:prstGeom prst="rect">
            <a:avLst/>
          </a:prstGeom>
        </p:spPr>
      </p:pic>
      <p:cxnSp>
        <p:nvCxnSpPr>
          <p:cNvPr id="15" name="Łącznik prosty ze strzałką 14"/>
          <p:cNvCxnSpPr/>
          <p:nvPr/>
        </p:nvCxnSpPr>
        <p:spPr>
          <a:xfrm flipH="1">
            <a:off x="4743280" y="912857"/>
            <a:ext cx="792088" cy="61206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16"/>
          <p:cNvCxnSpPr/>
          <p:nvPr/>
        </p:nvCxnSpPr>
        <p:spPr>
          <a:xfrm flipH="1">
            <a:off x="5291724" y="3428999"/>
            <a:ext cx="2088588" cy="1692189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 flipH="1">
            <a:off x="2411759" y="4955587"/>
            <a:ext cx="2160240" cy="1058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>
            <a:off x="2195736" y="3789040"/>
            <a:ext cx="1251044" cy="116654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5535368" y="543525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Wierzchołek stożka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323528" y="3244333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Promień stożka 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6307481" y="2893582"/>
            <a:ext cx="262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Podstawa stożka 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4" name="Łącznik prostoliniowy 3"/>
          <p:cNvCxnSpPr/>
          <p:nvPr/>
        </p:nvCxnSpPr>
        <p:spPr>
          <a:xfrm>
            <a:off x="4571999" y="1671464"/>
            <a:ext cx="567325" cy="36724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3059832" y="1524925"/>
            <a:ext cx="1452946" cy="136865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/>
          <p:cNvSpPr txBox="1"/>
          <p:nvPr/>
        </p:nvSpPr>
        <p:spPr>
          <a:xfrm>
            <a:off x="1142524" y="114866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Tworząca stożka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384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latin typeface="Batang" panose="02030600000101010101" pitchFamily="18" charset="-127"/>
                <a:ea typeface="Batang" panose="02030600000101010101" pitchFamily="18" charset="-127"/>
              </a:rPr>
              <a:t>CZĘŚĆ TEORETYCZNA </a:t>
            </a:r>
            <a:endParaRPr lang="pl-PL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8875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a 3"/>
          <p:cNvSpPr/>
          <p:nvPr/>
        </p:nvSpPr>
        <p:spPr>
          <a:xfrm>
            <a:off x="1733065" y="3284984"/>
            <a:ext cx="4968552" cy="792088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1738536" y="1088740"/>
            <a:ext cx="4993704" cy="5184576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Łuk 5"/>
          <p:cNvSpPr/>
          <p:nvPr/>
        </p:nvSpPr>
        <p:spPr>
          <a:xfrm>
            <a:off x="1733065" y="3284984"/>
            <a:ext cx="4968552" cy="792088"/>
          </a:xfrm>
          <a:prstGeom prst="arc">
            <a:avLst>
              <a:gd name="adj1" fmla="val 10830628"/>
              <a:gd name="adj2" fmla="val 0"/>
            </a:avLst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Łuk 7"/>
          <p:cNvSpPr/>
          <p:nvPr/>
        </p:nvSpPr>
        <p:spPr>
          <a:xfrm rot="10800000">
            <a:off x="1744363" y="3284984"/>
            <a:ext cx="4968552" cy="792088"/>
          </a:xfrm>
          <a:prstGeom prst="arc">
            <a:avLst>
              <a:gd name="adj1" fmla="val 10830628"/>
              <a:gd name="adj2" fmla="val 0"/>
            </a:avLst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0" name="Łącznik prostoliniowy 9"/>
          <p:cNvCxnSpPr>
            <a:endCxn id="4" idx="6"/>
          </p:cNvCxnSpPr>
          <p:nvPr/>
        </p:nvCxnSpPr>
        <p:spPr>
          <a:xfrm>
            <a:off x="4217341" y="3681028"/>
            <a:ext cx="24842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 flipH="1">
            <a:off x="5652120" y="2348880"/>
            <a:ext cx="1368152" cy="124213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6389146" y="1979548"/>
            <a:ext cx="207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Promień kuli 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9" name="Łącznik prosty ze strzałką 8"/>
          <p:cNvCxnSpPr/>
          <p:nvPr/>
        </p:nvCxnSpPr>
        <p:spPr>
          <a:xfrm>
            <a:off x="1733065" y="1268760"/>
            <a:ext cx="2484276" cy="232225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/>
          <p:nvPr/>
        </p:nvCxnSpPr>
        <p:spPr>
          <a:xfrm flipH="1" flipV="1">
            <a:off x="4091328" y="4077072"/>
            <a:ext cx="2640912" cy="86409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79437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a 3"/>
          <p:cNvSpPr/>
          <p:nvPr/>
        </p:nvSpPr>
        <p:spPr>
          <a:xfrm>
            <a:off x="1733065" y="3284984"/>
            <a:ext cx="4968552" cy="792088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1738536" y="1088740"/>
            <a:ext cx="4993704" cy="5184576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Łuk 5"/>
          <p:cNvSpPr/>
          <p:nvPr/>
        </p:nvSpPr>
        <p:spPr>
          <a:xfrm>
            <a:off x="1733065" y="3284984"/>
            <a:ext cx="4968552" cy="792088"/>
          </a:xfrm>
          <a:prstGeom prst="arc">
            <a:avLst>
              <a:gd name="adj1" fmla="val 10830628"/>
              <a:gd name="adj2" fmla="val 0"/>
            </a:avLst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Łuk 7"/>
          <p:cNvSpPr/>
          <p:nvPr/>
        </p:nvSpPr>
        <p:spPr>
          <a:xfrm rot="10800000">
            <a:off x="1744363" y="3284984"/>
            <a:ext cx="4968552" cy="792088"/>
          </a:xfrm>
          <a:prstGeom prst="arc">
            <a:avLst>
              <a:gd name="adj1" fmla="val 10830628"/>
              <a:gd name="adj2" fmla="val 0"/>
            </a:avLst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0" name="Łącznik prostoliniowy 9"/>
          <p:cNvCxnSpPr>
            <a:endCxn id="4" idx="6"/>
          </p:cNvCxnSpPr>
          <p:nvPr/>
        </p:nvCxnSpPr>
        <p:spPr>
          <a:xfrm>
            <a:off x="4217341" y="3681028"/>
            <a:ext cx="24842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 flipH="1">
            <a:off x="5652120" y="2348880"/>
            <a:ext cx="1368152" cy="124213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6389146" y="1979548"/>
            <a:ext cx="207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Promień kuli 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9" name="Łącznik prosty ze strzałką 8"/>
          <p:cNvCxnSpPr/>
          <p:nvPr/>
        </p:nvCxnSpPr>
        <p:spPr>
          <a:xfrm>
            <a:off x="1733065" y="1268760"/>
            <a:ext cx="2484276" cy="232225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/>
          <p:cNvSpPr txBox="1"/>
          <p:nvPr/>
        </p:nvSpPr>
        <p:spPr>
          <a:xfrm>
            <a:off x="697422" y="904074"/>
            <a:ext cx="207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Środek  kuli 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15" name="Łącznik prosty ze strzałką 14"/>
          <p:cNvCxnSpPr/>
          <p:nvPr/>
        </p:nvCxnSpPr>
        <p:spPr>
          <a:xfrm flipH="1" flipV="1">
            <a:off x="4091328" y="4077072"/>
            <a:ext cx="2640912" cy="86409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582674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a 3"/>
          <p:cNvSpPr/>
          <p:nvPr/>
        </p:nvSpPr>
        <p:spPr>
          <a:xfrm>
            <a:off x="1733065" y="3284984"/>
            <a:ext cx="4968552" cy="792088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1738536" y="1088740"/>
            <a:ext cx="4993704" cy="5184576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Łuk 5"/>
          <p:cNvSpPr/>
          <p:nvPr/>
        </p:nvSpPr>
        <p:spPr>
          <a:xfrm>
            <a:off x="1733065" y="3284984"/>
            <a:ext cx="4968552" cy="792088"/>
          </a:xfrm>
          <a:prstGeom prst="arc">
            <a:avLst>
              <a:gd name="adj1" fmla="val 10830628"/>
              <a:gd name="adj2" fmla="val 0"/>
            </a:avLst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Łuk 7"/>
          <p:cNvSpPr/>
          <p:nvPr/>
        </p:nvSpPr>
        <p:spPr>
          <a:xfrm rot="10800000">
            <a:off x="1744363" y="3284984"/>
            <a:ext cx="4968552" cy="792088"/>
          </a:xfrm>
          <a:prstGeom prst="arc">
            <a:avLst>
              <a:gd name="adj1" fmla="val 10830628"/>
              <a:gd name="adj2" fmla="val 0"/>
            </a:avLst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0" name="Łącznik prostoliniowy 9"/>
          <p:cNvCxnSpPr>
            <a:endCxn id="4" idx="6"/>
          </p:cNvCxnSpPr>
          <p:nvPr/>
        </p:nvCxnSpPr>
        <p:spPr>
          <a:xfrm>
            <a:off x="4217341" y="3681028"/>
            <a:ext cx="24842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 flipH="1">
            <a:off x="5652120" y="2348880"/>
            <a:ext cx="1368152" cy="124213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6389146" y="1979548"/>
            <a:ext cx="207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Promień kuli 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9" name="Łącznik prosty ze strzałką 8"/>
          <p:cNvCxnSpPr/>
          <p:nvPr/>
        </p:nvCxnSpPr>
        <p:spPr>
          <a:xfrm>
            <a:off x="1733065" y="1268760"/>
            <a:ext cx="2484276" cy="232225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/>
          <p:cNvSpPr txBox="1"/>
          <p:nvPr/>
        </p:nvSpPr>
        <p:spPr>
          <a:xfrm>
            <a:off x="697422" y="904074"/>
            <a:ext cx="207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Środek  kuli 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  <p:cxnSp>
        <p:nvCxnSpPr>
          <p:cNvPr id="15" name="Łącznik prosty ze strzałką 14"/>
          <p:cNvCxnSpPr/>
          <p:nvPr/>
        </p:nvCxnSpPr>
        <p:spPr>
          <a:xfrm flipH="1" flipV="1">
            <a:off x="4091328" y="4077072"/>
            <a:ext cx="2640912" cy="86409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ole tekstowe 16"/>
          <p:cNvSpPr txBox="1"/>
          <p:nvPr/>
        </p:nvSpPr>
        <p:spPr>
          <a:xfrm>
            <a:off x="6541546" y="4941168"/>
            <a:ext cx="207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skerville Old Face" panose="02020602080505020303" pitchFamily="18" charset="0"/>
              </a:rPr>
              <a:t>Przekrój  kuli </a:t>
            </a:r>
            <a:endParaRPr lang="pl-PL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94378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000" dirty="0" smtClean="0"/>
              <a:t>Jeśli podstawy graniastosłupa są tym samym wielokątem foremny, to taki graniastosłup nazywamy </a:t>
            </a:r>
            <a:r>
              <a:rPr lang="pl-PL" sz="4000" b="1" dirty="0" smtClean="0"/>
              <a:t>prawidłowym</a:t>
            </a:r>
            <a:r>
              <a:rPr lang="pl-PL" sz="4000" dirty="0" smtClean="0"/>
              <a:t>.</a:t>
            </a:r>
          </a:p>
          <a:p>
            <a:pPr marL="0" indent="0">
              <a:buNone/>
            </a:pPr>
            <a:r>
              <a:rPr lang="pl-PL" sz="4000" dirty="0" smtClean="0"/>
              <a:t>W graniastosłupie prawidłowym:</a:t>
            </a:r>
          </a:p>
          <a:p>
            <a:r>
              <a:rPr lang="pl-PL" sz="4000" b="1" dirty="0" smtClean="0"/>
              <a:t>Podstawy są wielokątami foremnymi</a:t>
            </a:r>
            <a:r>
              <a:rPr lang="pl-PL" sz="4000" dirty="0"/>
              <a:t>.</a:t>
            </a:r>
            <a:endParaRPr lang="pl-PL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301793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pl-PL" dirty="0" smtClean="0"/>
              <a:t>Graniastosłup prawidłowy trójkątny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132856"/>
            <a:ext cx="6192115" cy="442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6082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pl-PL" dirty="0" smtClean="0"/>
              <a:t>Graniastosłup prawidłowy czworokątny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916832"/>
            <a:ext cx="7211432" cy="442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65138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pl-PL" dirty="0" smtClean="0"/>
              <a:t>Graniastosłup prawidłowy sześciokątny 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7420" y="1844824"/>
            <a:ext cx="7834854" cy="455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63098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4000" dirty="0" smtClean="0"/>
              <a:t>Jeśli podstawą ostrosłupa jest wielokąt foremny i krawędzie boczne mają równe długości, to taki ostrosłup nazywamy </a:t>
            </a:r>
            <a:r>
              <a:rPr lang="pl-PL" sz="4000" b="1" dirty="0" smtClean="0"/>
              <a:t>prawidłowym</a:t>
            </a:r>
            <a:r>
              <a:rPr lang="pl-PL" sz="4000" dirty="0" smtClean="0"/>
              <a:t>.</a:t>
            </a:r>
          </a:p>
          <a:p>
            <a:pPr marL="0" indent="0">
              <a:buNone/>
            </a:pPr>
            <a:r>
              <a:rPr lang="pl-PL" sz="4000" dirty="0" smtClean="0"/>
              <a:t>W ostrosłupie prawidłowym:</a:t>
            </a:r>
          </a:p>
          <a:p>
            <a:r>
              <a:rPr lang="pl-PL" sz="4000" b="1" dirty="0"/>
              <a:t>p</a:t>
            </a:r>
            <a:r>
              <a:rPr lang="pl-PL" sz="4000" b="1" dirty="0" smtClean="0"/>
              <a:t>odstawa jest wielokątem foremnym</a:t>
            </a:r>
            <a:r>
              <a:rPr lang="pl-PL" sz="4000" dirty="0" smtClean="0"/>
              <a:t>,</a:t>
            </a:r>
          </a:p>
          <a:p>
            <a:r>
              <a:rPr lang="pl-PL" sz="4000" dirty="0"/>
              <a:t>ś</a:t>
            </a:r>
            <a:r>
              <a:rPr lang="pl-PL" sz="4000" dirty="0" smtClean="0"/>
              <a:t>ciany boczne są </a:t>
            </a:r>
            <a:r>
              <a:rPr lang="pl-PL" sz="4000" b="1" dirty="0" smtClean="0"/>
              <a:t>przystającymi trójkątami równoramiennymi</a:t>
            </a:r>
            <a:r>
              <a:rPr lang="pl-PL" sz="4000" dirty="0" smtClean="0"/>
              <a:t>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86181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628800"/>
            <a:ext cx="6687484" cy="4467849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Ostrosłup prawidłowy trójkątny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1024009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Ostrosłup prawidłowy czworokątny 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412776"/>
            <a:ext cx="7354327" cy="475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111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4627" y="1218891"/>
            <a:ext cx="5334745" cy="4420217"/>
          </a:xfrm>
          <a:prstGeom prst="rect">
            <a:avLst/>
          </a:prstGeom>
        </p:spPr>
      </p:pic>
      <p:cxnSp>
        <p:nvCxnSpPr>
          <p:cNvPr id="8" name="Łącznik prosty ze strzałką 7"/>
          <p:cNvCxnSpPr/>
          <p:nvPr/>
        </p:nvCxnSpPr>
        <p:spPr>
          <a:xfrm>
            <a:off x="5076056" y="548680"/>
            <a:ext cx="1440160" cy="7920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 flipH="1">
            <a:off x="3707904" y="548680"/>
            <a:ext cx="1368152" cy="7920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1403648" y="2492896"/>
            <a:ext cx="1152128" cy="64807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/>
          <p:nvPr/>
        </p:nvCxnSpPr>
        <p:spPr>
          <a:xfrm>
            <a:off x="1403648" y="2492896"/>
            <a:ext cx="2880320" cy="936103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/>
          <p:nvPr/>
        </p:nvCxnSpPr>
        <p:spPr>
          <a:xfrm flipH="1">
            <a:off x="6732240" y="2276872"/>
            <a:ext cx="828092" cy="115212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/>
          <p:cNvCxnSpPr/>
          <p:nvPr/>
        </p:nvCxnSpPr>
        <p:spPr>
          <a:xfrm flipH="1">
            <a:off x="5574092" y="2276872"/>
            <a:ext cx="1986240" cy="71597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 flipH="1" flipV="1">
            <a:off x="4177266" y="5165840"/>
            <a:ext cx="1656184" cy="71143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ole tekstowe 27"/>
          <p:cNvSpPr txBox="1"/>
          <p:nvPr/>
        </p:nvSpPr>
        <p:spPr>
          <a:xfrm>
            <a:off x="3239851" y="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graniastosłupa 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cxnSp>
        <p:nvCxnSpPr>
          <p:cNvPr id="31" name="Łącznik prosty ze strzałką 30"/>
          <p:cNvCxnSpPr/>
          <p:nvPr/>
        </p:nvCxnSpPr>
        <p:spPr>
          <a:xfrm flipH="1" flipV="1">
            <a:off x="4575789" y="2105050"/>
            <a:ext cx="1293052" cy="369654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931940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124744"/>
            <a:ext cx="6687484" cy="4467849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Ostrosłup prawidłowy sześciokątny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75570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Pole całkowite graniastosłupa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400" b="1" i="1" smtClean="0">
                          <a:latin typeface="Cambria Math"/>
                        </a:rPr>
                        <m:t>𝑷𝒄</m:t>
                      </m:r>
                      <m:r>
                        <a:rPr lang="pl-PL" sz="4400" b="1" i="1" smtClean="0">
                          <a:latin typeface="Cambria Math"/>
                        </a:rPr>
                        <m:t>=</m:t>
                      </m:r>
                      <m:r>
                        <a:rPr lang="pl-PL" sz="4400" b="1" i="1" smtClean="0">
                          <a:latin typeface="Cambria Math"/>
                        </a:rPr>
                        <m:t>𝟐</m:t>
                      </m:r>
                      <m:r>
                        <a:rPr lang="pl-PL" sz="4400" b="1" i="1" smtClean="0">
                          <a:latin typeface="Cambria Math"/>
                        </a:rPr>
                        <m:t>𝑷𝒑</m:t>
                      </m:r>
                      <m:r>
                        <a:rPr lang="pl-PL" sz="4400" b="1" i="1" smtClean="0">
                          <a:latin typeface="Cambria Math"/>
                        </a:rPr>
                        <m:t>+</m:t>
                      </m:r>
                      <m:r>
                        <a:rPr lang="pl-PL" sz="4400" b="1" i="1" smtClean="0">
                          <a:latin typeface="Cambria Math"/>
                        </a:rPr>
                        <m:t>𝑷𝒃</m:t>
                      </m:r>
                    </m:oMath>
                  </m:oMathPara>
                </a14:m>
                <a:endParaRPr lang="pl-PL" sz="4400" b="1" dirty="0" smtClean="0"/>
              </a:p>
              <a:p>
                <a:pPr marL="0" indent="0">
                  <a:buNone/>
                </a:pPr>
                <a:r>
                  <a:rPr lang="pl-PL" i="1" dirty="0" err="1" smtClean="0"/>
                  <a:t>Pp</a:t>
                </a:r>
                <a:r>
                  <a:rPr lang="pl-PL" i="1" dirty="0"/>
                  <a:t> </a:t>
                </a:r>
                <a:r>
                  <a:rPr lang="pl-PL" i="1" dirty="0" smtClean="0"/>
                  <a:t>– pole podstawy,</a:t>
                </a:r>
              </a:p>
              <a:p>
                <a:pPr marL="0" indent="0">
                  <a:buNone/>
                </a:pPr>
                <a:r>
                  <a:rPr lang="pl-PL" i="1" dirty="0" smtClean="0"/>
                  <a:t>Pb – pole boczne. </a:t>
                </a:r>
                <a:endParaRPr lang="pl-PL" i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7558254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Pole całkowite ostrosłupa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1" i="1">
                          <a:latin typeface="Cambria Math"/>
                        </a:rPr>
                        <m:t>𝑷𝒄</m:t>
                      </m:r>
                      <m:r>
                        <a:rPr lang="pl-PL" sz="4000" b="1" i="1">
                          <a:latin typeface="Cambria Math"/>
                        </a:rPr>
                        <m:t>=</m:t>
                      </m:r>
                      <m:r>
                        <a:rPr lang="pl-PL" sz="4000" b="1" i="1">
                          <a:latin typeface="Cambria Math"/>
                        </a:rPr>
                        <m:t>𝑷𝒑</m:t>
                      </m:r>
                      <m:r>
                        <a:rPr lang="pl-PL" sz="4000" b="1" i="1">
                          <a:latin typeface="Cambria Math"/>
                        </a:rPr>
                        <m:t>+</m:t>
                      </m:r>
                      <m:r>
                        <a:rPr lang="pl-PL" sz="4000" b="1" i="1">
                          <a:latin typeface="Cambria Math"/>
                        </a:rPr>
                        <m:t>𝑷𝒃</m:t>
                      </m:r>
                    </m:oMath>
                  </m:oMathPara>
                </a14:m>
                <a:endParaRPr lang="pl-PL" sz="4000" b="1" dirty="0" smtClean="0"/>
              </a:p>
              <a:p>
                <a:pPr marL="0" indent="0">
                  <a:buNone/>
                </a:pPr>
                <a:r>
                  <a:rPr lang="pl-PL" i="1" dirty="0" err="1" smtClean="0"/>
                  <a:t>Pp</a:t>
                </a:r>
                <a:r>
                  <a:rPr lang="pl-PL" i="1" dirty="0" smtClean="0"/>
                  <a:t> – pole podstawy,</a:t>
                </a:r>
              </a:p>
              <a:p>
                <a:pPr marL="0" indent="0">
                  <a:buNone/>
                </a:pPr>
                <a:r>
                  <a:rPr lang="pl-PL" i="1" dirty="0" smtClean="0"/>
                  <a:t>Pb – pole boczne. </a:t>
                </a:r>
                <a:endParaRPr lang="pl-PL" i="1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0997987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Pole całkowite walca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1" i="1" smtClean="0">
                          <a:latin typeface="Cambria Math"/>
                        </a:rPr>
                        <m:t>𝑷𝒄</m:t>
                      </m:r>
                      <m:r>
                        <a:rPr lang="pl-PL" sz="4000" b="1" i="1" smtClean="0">
                          <a:latin typeface="Cambria Math"/>
                        </a:rPr>
                        <m:t>=</m:t>
                      </m:r>
                      <m:r>
                        <a:rPr lang="pl-PL" sz="4000" b="1" i="1" smtClean="0">
                          <a:latin typeface="Cambria Math"/>
                        </a:rPr>
                        <m:t>𝟐</m:t>
                      </m:r>
                      <m:r>
                        <a:rPr lang="pl-PL" sz="4000" b="1" i="1" smtClean="0">
                          <a:latin typeface="Cambria Math"/>
                        </a:rPr>
                        <m:t>𝑷𝒑</m:t>
                      </m:r>
                      <m:r>
                        <a:rPr lang="pl-PL" sz="4000" b="1" i="1" smtClean="0">
                          <a:latin typeface="Cambria Math"/>
                        </a:rPr>
                        <m:t>+</m:t>
                      </m:r>
                      <m:r>
                        <a:rPr lang="pl-PL" sz="4000" b="1" i="1" smtClean="0">
                          <a:latin typeface="Cambria Math"/>
                        </a:rPr>
                        <m:t>𝑷𝒃</m:t>
                      </m:r>
                    </m:oMath>
                  </m:oMathPara>
                </a14:m>
                <a:endParaRPr lang="pl-PL" sz="4000" b="1" dirty="0" smtClean="0"/>
              </a:p>
              <a:p>
                <a:pPr marL="0" indent="0">
                  <a:buNone/>
                </a:pPr>
                <a:r>
                  <a:rPr lang="pl-PL" i="1" dirty="0" err="1" smtClean="0"/>
                  <a:t>Pp</a:t>
                </a:r>
                <a:r>
                  <a:rPr lang="pl-PL" i="1" dirty="0" smtClean="0"/>
                  <a:t> – pole podstawy,</a:t>
                </a:r>
              </a:p>
              <a:p>
                <a:pPr marL="0" indent="0">
                  <a:buNone/>
                </a:pPr>
                <a:r>
                  <a:rPr lang="pl-PL" i="1" dirty="0" smtClean="0"/>
                  <a:t>Pb – pole boczne</a:t>
                </a:r>
                <a:r>
                  <a:rPr lang="pl-PL" i="1" dirty="0" smtClean="0"/>
                  <a:t>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𝑃𝑝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i="1" dirty="0" smtClean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𝑃𝑏</m:t>
                    </m:r>
                    <m:r>
                      <a:rPr lang="pl-PL" b="0" i="1" smtClean="0">
                        <a:latin typeface="Cambria Math"/>
                      </a:rPr>
                      <m:t>=2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𝑟h</m:t>
                    </m:r>
                  </m:oMath>
                </a14:m>
                <a:r>
                  <a:rPr lang="pl-PL" i="1" dirty="0" smtClean="0"/>
                  <a:t> </a:t>
                </a:r>
                <a:endParaRPr lang="pl-PL" i="1" dirty="0" smtClean="0"/>
              </a:p>
              <a:p>
                <a:pPr marL="0" indent="0">
                  <a:buNone/>
                </a:pPr>
                <a:endParaRPr lang="pl-PL" i="1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6498718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Pole całkowite stożka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1" i="1" smtClean="0">
                          <a:latin typeface="Cambria Math"/>
                        </a:rPr>
                        <m:t>𝑷𝒄</m:t>
                      </m:r>
                      <m:r>
                        <a:rPr lang="pl-PL" sz="4000" b="1" i="1" smtClean="0">
                          <a:latin typeface="Cambria Math"/>
                        </a:rPr>
                        <m:t>=</m:t>
                      </m:r>
                      <m:r>
                        <a:rPr lang="pl-PL" sz="4000" b="1" i="1" smtClean="0">
                          <a:latin typeface="Cambria Math"/>
                        </a:rPr>
                        <m:t>𝑷𝒑</m:t>
                      </m:r>
                      <m:r>
                        <a:rPr lang="pl-PL" sz="4000" b="1" i="1" smtClean="0">
                          <a:latin typeface="Cambria Math"/>
                        </a:rPr>
                        <m:t>+</m:t>
                      </m:r>
                      <m:r>
                        <a:rPr lang="pl-PL" sz="4000" b="1" i="1" smtClean="0">
                          <a:latin typeface="Cambria Math"/>
                        </a:rPr>
                        <m:t>𝑷𝒃</m:t>
                      </m:r>
                    </m:oMath>
                  </m:oMathPara>
                </a14:m>
                <a:endParaRPr lang="pl-PL" sz="4000" b="1" dirty="0"/>
              </a:p>
              <a:p>
                <a:pPr marL="0" indent="0">
                  <a:buNone/>
                </a:pPr>
                <a:r>
                  <a:rPr lang="pl-PL" i="1" dirty="0" err="1"/>
                  <a:t>Pp</a:t>
                </a:r>
                <a:r>
                  <a:rPr lang="pl-PL" i="1" dirty="0"/>
                  <a:t> – pole podstawy,</a:t>
                </a:r>
              </a:p>
              <a:p>
                <a:pPr marL="0" indent="0">
                  <a:buNone/>
                </a:pPr>
                <a:r>
                  <a:rPr lang="pl-PL" i="1" dirty="0"/>
                  <a:t>Pb – pole boczne. </a:t>
                </a:r>
                <a:endParaRPr lang="pl-PL" i="1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𝑃𝑝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i="1" dirty="0" smtClean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𝑃𝑏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𝑟𝑙</m:t>
                    </m:r>
                  </m:oMath>
                </a14:m>
                <a:r>
                  <a:rPr lang="pl-PL" i="1" dirty="0" smtClean="0"/>
                  <a:t> </a:t>
                </a:r>
                <a:endParaRPr lang="pl-PL" i="1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8241880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Pole całkowite kuli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5400" b="1" i="1" smtClean="0">
                          <a:latin typeface="Cambria Math"/>
                        </a:rPr>
                        <m:t>𝑷𝒄</m:t>
                      </m:r>
                      <m:r>
                        <a:rPr lang="pl-PL" sz="5400" b="1" i="1" smtClean="0">
                          <a:latin typeface="Cambria Math"/>
                        </a:rPr>
                        <m:t>=</m:t>
                      </m:r>
                      <m:r>
                        <a:rPr lang="pl-PL" sz="5400" b="1" i="1" smtClean="0">
                          <a:latin typeface="Cambria Math"/>
                        </a:rPr>
                        <m:t>𝟒</m:t>
                      </m:r>
                      <m:r>
                        <a:rPr lang="pl-PL" sz="5400" b="1" i="1" smtClean="0">
                          <a:latin typeface="Cambria Math"/>
                          <a:ea typeface="Cambria Math"/>
                        </a:rPr>
                        <m:t>𝝅</m:t>
                      </m:r>
                      <m:sSup>
                        <m:sSupPr>
                          <m:ctrlPr>
                            <a:rPr lang="pl-PL" sz="5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l-PL" sz="5400" b="1" i="1" smtClean="0">
                              <a:latin typeface="Cambria Math"/>
                              <a:ea typeface="Cambria Math"/>
                            </a:rPr>
                            <m:t>𝒓</m:t>
                          </m:r>
                        </m:e>
                        <m:sup>
                          <m:r>
                            <a:rPr lang="pl-PL" sz="5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pl-PL" sz="5400" b="1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r – promień. </a:t>
                </a:r>
                <a:endParaRPr lang="pl-PL" sz="4000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59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6273678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Objętość graniastosłupa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1" i="1" smtClean="0">
                          <a:latin typeface="Cambria Math"/>
                        </a:rPr>
                        <m:t>𝑽</m:t>
                      </m:r>
                      <m:r>
                        <a:rPr lang="pl-PL" sz="4000" b="1" i="1" smtClean="0">
                          <a:latin typeface="Cambria Math"/>
                        </a:rPr>
                        <m:t>=</m:t>
                      </m:r>
                      <m:r>
                        <a:rPr lang="pl-PL" sz="4000" b="1" i="1" smtClean="0">
                          <a:latin typeface="Cambria Math"/>
                        </a:rPr>
                        <m:t>𝑷𝒑</m:t>
                      </m:r>
                      <m:r>
                        <a:rPr lang="pl-PL" sz="4000" b="1" i="1" smtClean="0">
                          <a:latin typeface="Cambria Math"/>
                        </a:rPr>
                        <m:t>∗</m:t>
                      </m:r>
                      <m:r>
                        <a:rPr lang="pl-PL" sz="4000" b="1" i="1" smtClean="0">
                          <a:latin typeface="Cambria Math"/>
                        </a:rPr>
                        <m:t>𝑯</m:t>
                      </m:r>
                    </m:oMath>
                  </m:oMathPara>
                </a14:m>
                <a:endParaRPr lang="pl-PL" sz="4000" b="1" dirty="0" smtClean="0"/>
              </a:p>
              <a:p>
                <a:pPr marL="0" indent="0">
                  <a:buNone/>
                </a:pPr>
                <a:r>
                  <a:rPr lang="pl-PL" i="1" dirty="0" err="1"/>
                  <a:t>Pp</a:t>
                </a:r>
                <a:r>
                  <a:rPr lang="pl-PL" i="1" dirty="0"/>
                  <a:t> – pole podstawy,</a:t>
                </a:r>
              </a:p>
              <a:p>
                <a:pPr marL="0" indent="0">
                  <a:buNone/>
                </a:pPr>
                <a:r>
                  <a:rPr lang="pl-PL" i="1" dirty="0" smtClean="0"/>
                  <a:t>H – wysokość.</a:t>
                </a:r>
              </a:p>
              <a:p>
                <a:pPr marL="0" indent="0">
                  <a:buNone/>
                </a:pPr>
                <a:r>
                  <a:rPr lang="pl-PL" i="1" dirty="0" smtClean="0"/>
                  <a:t> </a:t>
                </a:r>
                <a:endParaRPr lang="pl-PL" i="1" dirty="0"/>
              </a:p>
              <a:p>
                <a:pPr marL="0" indent="0">
                  <a:buNone/>
                </a:pPr>
                <a:endParaRPr lang="pl-PL" b="0" dirty="0" smtClean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9432761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Objętość ostrosłupa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1" i="1" smtClean="0">
                          <a:latin typeface="Cambria Math"/>
                        </a:rPr>
                        <m:t>𝑽</m:t>
                      </m:r>
                      <m:r>
                        <a:rPr lang="pl-PL" sz="4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4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pl-PL" sz="40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pl-PL" sz="4000" b="1" i="1" smtClean="0">
                          <a:latin typeface="Cambria Math"/>
                        </a:rPr>
                        <m:t>∗</m:t>
                      </m:r>
                      <m:r>
                        <a:rPr lang="pl-PL" sz="4000" b="1" i="1" smtClean="0">
                          <a:latin typeface="Cambria Math"/>
                        </a:rPr>
                        <m:t>𝑷𝒑</m:t>
                      </m:r>
                      <m:r>
                        <a:rPr lang="pl-PL" sz="4000" b="1" i="1" smtClean="0">
                          <a:latin typeface="Cambria Math"/>
                        </a:rPr>
                        <m:t>∗</m:t>
                      </m:r>
                      <m:r>
                        <a:rPr lang="pl-PL" sz="4000" b="1" i="1" smtClean="0">
                          <a:latin typeface="Cambria Math"/>
                        </a:rPr>
                        <m:t>𝑯</m:t>
                      </m:r>
                    </m:oMath>
                  </m:oMathPara>
                </a14:m>
                <a:endParaRPr lang="pl-PL" sz="4000" b="1" dirty="0" smtClean="0"/>
              </a:p>
              <a:p>
                <a:pPr marL="0" indent="0">
                  <a:buNone/>
                </a:pPr>
                <a:r>
                  <a:rPr lang="pl-PL" sz="3600" i="1" dirty="0" err="1" smtClean="0"/>
                  <a:t>Pp</a:t>
                </a:r>
                <a:r>
                  <a:rPr lang="pl-PL" sz="3600" i="1" dirty="0" smtClean="0"/>
                  <a:t> – pole podstawy,</a:t>
                </a:r>
              </a:p>
              <a:p>
                <a:pPr marL="0" indent="0">
                  <a:buNone/>
                </a:pPr>
                <a:r>
                  <a:rPr lang="pl-PL" sz="3600" i="1" dirty="0" smtClean="0"/>
                  <a:t>H – wysokość.</a:t>
                </a:r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22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0030278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Objętość walca 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1" i="1" smtClean="0">
                          <a:latin typeface="Cambria Math"/>
                        </a:rPr>
                        <m:t>𝑽</m:t>
                      </m:r>
                      <m:r>
                        <a:rPr lang="pl-PL" sz="4000" b="1" i="1" smtClean="0">
                          <a:latin typeface="Cambria Math"/>
                        </a:rPr>
                        <m:t>=</m:t>
                      </m:r>
                      <m:r>
                        <a:rPr lang="pl-PL" sz="4000" b="1" i="1" smtClean="0">
                          <a:latin typeface="Cambria Math"/>
                        </a:rPr>
                        <m:t>𝑷𝒑</m:t>
                      </m:r>
                      <m:r>
                        <a:rPr lang="pl-PL" sz="4000" b="1" i="1" smtClean="0">
                          <a:latin typeface="Cambria Math"/>
                        </a:rPr>
                        <m:t>∗</m:t>
                      </m:r>
                      <m:r>
                        <a:rPr lang="pl-PL" sz="4000" b="1" i="1" smtClean="0">
                          <a:latin typeface="Cambria Math"/>
                        </a:rPr>
                        <m:t>𝑯</m:t>
                      </m:r>
                    </m:oMath>
                  </m:oMathPara>
                </a14:m>
                <a:endParaRPr lang="pl-PL" sz="4000" b="1" dirty="0" smtClean="0"/>
              </a:p>
              <a:p>
                <a:pPr marL="0" indent="0">
                  <a:buNone/>
                </a:pPr>
                <a:r>
                  <a:rPr lang="pl-PL" sz="4000" i="1" dirty="0" err="1"/>
                  <a:t>Pp</a:t>
                </a:r>
                <a:r>
                  <a:rPr lang="pl-PL" sz="4000" i="1" dirty="0"/>
                  <a:t> – pole podstawy,</a:t>
                </a:r>
              </a:p>
              <a:p>
                <a:pPr marL="0" indent="0">
                  <a:buNone/>
                </a:pPr>
                <a:r>
                  <a:rPr lang="pl-PL" sz="4000" i="1" dirty="0"/>
                  <a:t>H – </a:t>
                </a:r>
                <a:r>
                  <a:rPr lang="pl-PL" sz="4000" i="1" dirty="0" smtClean="0"/>
                  <a:t>wysokość,</a:t>
                </a:r>
              </a:p>
              <a:p>
                <a:pPr marL="0" indent="0">
                  <a:buNone/>
                </a:pPr>
                <a:r>
                  <a:rPr lang="pl-PL" sz="4000" i="1" dirty="0"/>
                  <a:t>r</a:t>
                </a:r>
                <a:r>
                  <a:rPr lang="pl-PL" sz="4000" i="1" dirty="0" smtClean="0"/>
                  <a:t> – promień.</a:t>
                </a:r>
                <a:endParaRPr lang="pl-PL" sz="4000" i="1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sz="4000" b="0" i="1" smtClean="0">
                        <a:latin typeface="Cambria Math"/>
                      </a:rPr>
                      <m:t>𝑃𝑝</m:t>
                    </m:r>
                    <m:r>
                      <a:rPr lang="pl-PL" sz="4000" b="0" i="1" smtClean="0">
                        <a:latin typeface="Cambria Math"/>
                      </a:rPr>
                      <m:t>=</m:t>
                    </m:r>
                    <m:r>
                      <a:rPr lang="pl-PL" sz="4000" b="0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4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sz="4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4000" i="1" dirty="0" smtClean="0"/>
                  <a:t> </a:t>
                </a:r>
                <a:endParaRPr lang="pl-PL" sz="4000" i="1" dirty="0"/>
              </a:p>
              <a:p>
                <a:pPr marL="0" indent="0">
                  <a:buNone/>
                </a:pPr>
                <a:endParaRPr lang="pl-PL" sz="4000" b="1" dirty="0" smtClean="0"/>
              </a:p>
              <a:p>
                <a:pPr marL="0" indent="0">
                  <a:buNone/>
                </a:pPr>
                <a:endParaRPr lang="pl-PL" sz="4000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59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1700168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Objętość stożka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1" i="1">
                          <a:latin typeface="Cambria Math"/>
                        </a:rPr>
                        <m:t>𝑽</m:t>
                      </m:r>
                      <m:r>
                        <a:rPr lang="pl-PL" sz="40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40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40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pl-PL" sz="4000" b="1" i="1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pl-PL" sz="4000" b="1" i="1">
                          <a:latin typeface="Cambria Math"/>
                        </a:rPr>
                        <m:t>∗</m:t>
                      </m:r>
                      <m:r>
                        <a:rPr lang="pl-PL" sz="4000" b="1" i="1">
                          <a:latin typeface="Cambria Math"/>
                        </a:rPr>
                        <m:t>𝑷𝒑</m:t>
                      </m:r>
                      <m:r>
                        <a:rPr lang="pl-PL" sz="4000" b="1" i="1">
                          <a:latin typeface="Cambria Math"/>
                        </a:rPr>
                        <m:t>∗</m:t>
                      </m:r>
                      <m:r>
                        <a:rPr lang="pl-PL" sz="4000" b="1" i="1">
                          <a:latin typeface="Cambria Math"/>
                        </a:rPr>
                        <m:t>𝑯</m:t>
                      </m:r>
                    </m:oMath>
                  </m:oMathPara>
                </a14:m>
                <a:endParaRPr lang="pl-PL" sz="4000" b="1" dirty="0"/>
              </a:p>
              <a:p>
                <a:pPr marL="0" indent="0">
                  <a:buNone/>
                </a:pPr>
                <a:r>
                  <a:rPr lang="pl-PL" sz="3600" i="1" dirty="0" err="1"/>
                  <a:t>Pp</a:t>
                </a:r>
                <a:r>
                  <a:rPr lang="pl-PL" sz="3600" i="1" dirty="0"/>
                  <a:t> – pole podstawy,</a:t>
                </a:r>
              </a:p>
              <a:p>
                <a:pPr marL="0" indent="0">
                  <a:buNone/>
                </a:pPr>
                <a:r>
                  <a:rPr lang="pl-PL" sz="3600" i="1" dirty="0"/>
                  <a:t>H – </a:t>
                </a:r>
                <a:r>
                  <a:rPr lang="pl-PL" sz="3600" i="1" dirty="0" smtClean="0"/>
                  <a:t>wysokość</a:t>
                </a:r>
                <a:r>
                  <a:rPr lang="pl-PL" sz="3600" i="1" dirty="0"/>
                  <a:t>,</a:t>
                </a:r>
                <a:endParaRPr lang="pl-PL" sz="3600" i="1" dirty="0" smtClean="0"/>
              </a:p>
              <a:p>
                <a:pPr marL="0" indent="0">
                  <a:buNone/>
                </a:pPr>
                <a:r>
                  <a:rPr lang="pl-PL" sz="3600" i="1" dirty="0" smtClean="0"/>
                  <a:t>r – promień.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sz="3600" i="1">
                        <a:latin typeface="Cambria Math"/>
                      </a:rPr>
                      <m:t>𝑃𝑝</m:t>
                    </m:r>
                    <m:r>
                      <a:rPr lang="pl-PL" sz="3600" i="1">
                        <a:latin typeface="Cambria Math"/>
                      </a:rPr>
                      <m:t>=</m:t>
                    </m:r>
                    <m:r>
                      <a:rPr lang="pl-PL" sz="3600" i="1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i="1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sz="36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3600" i="1" dirty="0"/>
                  <a:t> </a:t>
                </a:r>
                <a:endParaRPr lang="pl-PL" sz="3600" i="1" dirty="0"/>
              </a:p>
              <a:p>
                <a:pPr marL="0" indent="0">
                  <a:buNone/>
                </a:pPr>
                <a:endParaRPr lang="pl-PL" i="1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22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364936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4627" y="1218891"/>
            <a:ext cx="5334745" cy="4420217"/>
          </a:xfrm>
          <a:prstGeom prst="rect">
            <a:avLst/>
          </a:prstGeom>
        </p:spPr>
      </p:pic>
      <p:cxnSp>
        <p:nvCxnSpPr>
          <p:cNvPr id="8" name="Łącznik prosty ze strzałką 7"/>
          <p:cNvCxnSpPr/>
          <p:nvPr/>
        </p:nvCxnSpPr>
        <p:spPr>
          <a:xfrm>
            <a:off x="5076056" y="548680"/>
            <a:ext cx="1440160" cy="7920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 flipH="1">
            <a:off x="3707904" y="548680"/>
            <a:ext cx="1368152" cy="7920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1403648" y="2492896"/>
            <a:ext cx="1152128" cy="64807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/>
          <p:nvPr/>
        </p:nvCxnSpPr>
        <p:spPr>
          <a:xfrm>
            <a:off x="1403648" y="2492896"/>
            <a:ext cx="2880320" cy="936103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/>
          <p:nvPr/>
        </p:nvCxnSpPr>
        <p:spPr>
          <a:xfrm flipH="1">
            <a:off x="6732240" y="2276872"/>
            <a:ext cx="828092" cy="115212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/>
          <p:cNvCxnSpPr/>
          <p:nvPr/>
        </p:nvCxnSpPr>
        <p:spPr>
          <a:xfrm flipH="1">
            <a:off x="5574092" y="2276872"/>
            <a:ext cx="1986240" cy="71597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 flipH="1" flipV="1">
            <a:off x="4177266" y="5165840"/>
            <a:ext cx="1656184" cy="71143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ole tekstowe 27"/>
          <p:cNvSpPr txBox="1"/>
          <p:nvPr/>
        </p:nvSpPr>
        <p:spPr>
          <a:xfrm>
            <a:off x="3239851" y="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graniastosłupa 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cxnSp>
        <p:nvCxnSpPr>
          <p:cNvPr id="31" name="Łącznik prosty ze strzałką 30"/>
          <p:cNvCxnSpPr/>
          <p:nvPr/>
        </p:nvCxnSpPr>
        <p:spPr>
          <a:xfrm flipH="1" flipV="1">
            <a:off x="4575789" y="2105050"/>
            <a:ext cx="1293052" cy="369654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ole tekstowe 35"/>
          <p:cNvSpPr txBox="1"/>
          <p:nvPr/>
        </p:nvSpPr>
        <p:spPr>
          <a:xfrm>
            <a:off x="6932344" y="1630541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Krawędzie </a:t>
            </a:r>
            <a:r>
              <a:rPr lang="pl-PL" b="1" dirty="0">
                <a:latin typeface="Batang" panose="02030600000101010101" pitchFamily="18" charset="-127"/>
                <a:ea typeface="Batang" panose="02030600000101010101" pitchFamily="18" charset="-127"/>
              </a:rPr>
              <a:t>g</a:t>
            </a:r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raniastosłupa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65436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Objętość kuli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400" b="1" i="1" smtClean="0">
                          <a:latin typeface="Cambria Math"/>
                        </a:rPr>
                        <m:t>𝑽</m:t>
                      </m:r>
                      <m:r>
                        <a:rPr lang="pl-PL" sz="4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4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44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pl-PL" sz="44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pl-PL" sz="4400" b="1" i="1" smtClean="0">
                          <a:latin typeface="Cambria Math"/>
                          <a:ea typeface="Cambria Math"/>
                        </a:rPr>
                        <m:t>𝝅</m:t>
                      </m:r>
                      <m:sSup>
                        <m:sSupPr>
                          <m:ctrlPr>
                            <a:rPr lang="pl-PL" sz="4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l-PL" sz="4400" b="1" i="1" smtClean="0">
                              <a:latin typeface="Cambria Math"/>
                              <a:ea typeface="Cambria Math"/>
                            </a:rPr>
                            <m:t>𝒓</m:t>
                          </m:r>
                        </m:e>
                        <m:sup>
                          <m:r>
                            <a:rPr lang="pl-PL" sz="4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pl-PL" sz="4400" b="1" dirty="0" smtClean="0"/>
              </a:p>
              <a:p>
                <a:pPr marL="0" indent="0">
                  <a:buNone/>
                </a:pPr>
                <a:r>
                  <a:rPr lang="pl-PL" sz="3600" i="1" dirty="0" smtClean="0"/>
                  <a:t>r – promień.</a:t>
                </a:r>
                <a:endParaRPr lang="pl-PL" sz="3600" i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22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2997729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Część praktyczna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57941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 1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000" dirty="0" smtClean="0">
                <a:latin typeface="Baskerville Old Face" panose="02020602080505020303" pitchFamily="18" charset="0"/>
              </a:rPr>
              <a:t>Z kamiennej bryły w kształcie sześcianu o objętości </a:t>
            </a:r>
            <a:r>
              <a:rPr lang="pl-PL" sz="4000" u="sng" dirty="0" smtClean="0">
                <a:latin typeface="Baskerville Old Face" panose="02020602080505020303" pitchFamily="18" charset="0"/>
              </a:rPr>
              <a:t>512 dm³ </a:t>
            </a:r>
            <a:r>
              <a:rPr lang="pl-PL" sz="4000" dirty="0" smtClean="0">
                <a:latin typeface="Baskerville Old Face" panose="02020602080505020303" pitchFamily="18" charset="0"/>
              </a:rPr>
              <a:t>wycięto i usunięto prostopadłościan. Jaka jest powierzchnia pozostałej bryły? </a:t>
            </a:r>
            <a:endParaRPr lang="pl-PL" sz="40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2826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Rysunek 1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4495" y="1218891"/>
            <a:ext cx="6335010" cy="442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644587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218891"/>
            <a:ext cx="6335010" cy="442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246991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250436"/>
            <a:ext cx="6335010" cy="4420217"/>
          </a:xfrm>
          <a:prstGeom prst="rect">
            <a:avLst/>
          </a:prstGeom>
        </p:spPr>
      </p:pic>
      <p:cxnSp>
        <p:nvCxnSpPr>
          <p:cNvPr id="3" name="Łącznik prosty ze strzałką 2"/>
          <p:cNvCxnSpPr/>
          <p:nvPr/>
        </p:nvCxnSpPr>
        <p:spPr>
          <a:xfrm flipH="1">
            <a:off x="5436096" y="2456892"/>
            <a:ext cx="576064" cy="32403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ze strzałką 6"/>
          <p:cNvCxnSpPr/>
          <p:nvPr/>
        </p:nvCxnSpPr>
        <p:spPr>
          <a:xfrm flipH="1">
            <a:off x="5424442" y="1988840"/>
            <a:ext cx="576064" cy="32403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/>
          <p:cNvCxnSpPr/>
          <p:nvPr/>
        </p:nvCxnSpPr>
        <p:spPr>
          <a:xfrm flipH="1">
            <a:off x="5014633" y="1867954"/>
            <a:ext cx="576064" cy="32403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496556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0" i="1" smtClean="0">
                          <a:latin typeface="Cambria Math"/>
                        </a:rPr>
                        <m:t>𝑉</m:t>
                      </m:r>
                      <m:r>
                        <a:rPr lang="pl-PL" sz="4000" b="0" i="1" smtClean="0">
                          <a:latin typeface="Cambria Math"/>
                        </a:rPr>
                        <m:t>=512 </m:t>
                      </m:r>
                      <m:sSup>
                        <m:sSupPr>
                          <m:ctrlPr>
                            <a:rPr lang="pl-PL" sz="4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𝑑𝑚</m:t>
                          </m:r>
                        </m:e>
                        <m:sup>
                          <m:r>
                            <a:rPr lang="pl-PL" sz="40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pl-PL" sz="4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0" i="1" smtClean="0">
                          <a:latin typeface="Cambria Math"/>
                        </a:rPr>
                        <m:t>𝑉</m:t>
                      </m:r>
                      <m:r>
                        <a:rPr lang="pl-PL" sz="4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sz="4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sz="40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pl-PL" sz="4000" dirty="0" smtClean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6917120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0" i="1" smtClean="0">
                          <a:latin typeface="Cambria Math"/>
                        </a:rPr>
                        <m:t>𝑉</m:t>
                      </m:r>
                      <m:r>
                        <a:rPr lang="pl-PL" sz="4000" b="0" i="1" smtClean="0">
                          <a:latin typeface="Cambria Math"/>
                        </a:rPr>
                        <m:t>=512 </m:t>
                      </m:r>
                      <m:sSup>
                        <m:sSupPr>
                          <m:ctrlPr>
                            <a:rPr lang="pl-PL" sz="4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𝑑𝑚</m:t>
                          </m:r>
                        </m:e>
                        <m:sup>
                          <m:r>
                            <a:rPr lang="pl-PL" sz="40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pl-PL" sz="4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0" i="1" smtClean="0">
                          <a:latin typeface="Cambria Math"/>
                        </a:rPr>
                        <m:t>𝑉</m:t>
                      </m:r>
                      <m:r>
                        <a:rPr lang="pl-PL" sz="4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sz="4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sz="40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pl-PL" sz="4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0" i="1" smtClean="0">
                          <a:latin typeface="Cambria Math"/>
                        </a:rPr>
                        <m:t>𝑉</m:t>
                      </m:r>
                      <m:r>
                        <a:rPr lang="pl-PL" sz="4000" b="0" i="1" smtClean="0">
                          <a:latin typeface="Cambria Math"/>
                        </a:rPr>
                        <m:t>=8∗8∗8</m:t>
                      </m:r>
                    </m:oMath>
                  </m:oMathPara>
                </a14:m>
                <a:endParaRPr lang="pl-PL" sz="4000" b="0" dirty="0" smtClean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8045293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0" i="1" smtClean="0">
                          <a:latin typeface="Cambria Math"/>
                        </a:rPr>
                        <m:t>𝑉</m:t>
                      </m:r>
                      <m:r>
                        <a:rPr lang="pl-PL" sz="4000" b="0" i="1" smtClean="0">
                          <a:latin typeface="Cambria Math"/>
                        </a:rPr>
                        <m:t>=512 </m:t>
                      </m:r>
                      <m:sSup>
                        <m:sSupPr>
                          <m:ctrlPr>
                            <a:rPr lang="pl-PL" sz="4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𝑑𝑚</m:t>
                          </m:r>
                        </m:e>
                        <m:sup>
                          <m:r>
                            <a:rPr lang="pl-PL" sz="40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pl-PL" sz="4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0" i="1" smtClean="0">
                          <a:latin typeface="Cambria Math"/>
                        </a:rPr>
                        <m:t>𝑉</m:t>
                      </m:r>
                      <m:r>
                        <a:rPr lang="pl-PL" sz="4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sz="4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sz="40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pl-PL" sz="4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0" i="1" smtClean="0">
                          <a:latin typeface="Cambria Math"/>
                        </a:rPr>
                        <m:t>𝑉</m:t>
                      </m:r>
                      <m:r>
                        <a:rPr lang="pl-PL" sz="4000" b="0" i="1" smtClean="0">
                          <a:latin typeface="Cambria Math"/>
                        </a:rPr>
                        <m:t>=8∗8∗8</m:t>
                      </m:r>
                    </m:oMath>
                  </m:oMathPara>
                </a14:m>
                <a:endParaRPr lang="pl-PL" sz="40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0" i="1" smtClean="0">
                          <a:latin typeface="Cambria Math"/>
                        </a:rPr>
                        <m:t>𝑑</m:t>
                      </m:r>
                      <m:r>
                        <a:rPr lang="pl-PL" sz="4000" b="0" i="1" smtClean="0">
                          <a:latin typeface="Cambria Math"/>
                        </a:rPr>
                        <m:t>ł</m:t>
                      </m:r>
                      <m:r>
                        <a:rPr lang="pl-PL" sz="4000" b="0" i="1" smtClean="0">
                          <a:latin typeface="Cambria Math"/>
                        </a:rPr>
                        <m:t>𝑢𝑔𝑜</m:t>
                      </m:r>
                      <m:r>
                        <a:rPr lang="pl-PL" sz="4000" b="0" i="1" smtClean="0">
                          <a:latin typeface="Cambria Math"/>
                        </a:rPr>
                        <m:t>ść </m:t>
                      </m:r>
                      <m:r>
                        <a:rPr lang="pl-PL" sz="4000" b="0" i="1" smtClean="0">
                          <a:latin typeface="Cambria Math"/>
                        </a:rPr>
                        <m:t>𝑘𝑟𝑎𝑤</m:t>
                      </m:r>
                      <m:r>
                        <a:rPr lang="pl-PL" sz="4000" b="0" i="1" smtClean="0">
                          <a:latin typeface="Cambria Math"/>
                        </a:rPr>
                        <m:t>ę</m:t>
                      </m:r>
                      <m:r>
                        <a:rPr lang="pl-PL" sz="4000" b="0" i="1" smtClean="0">
                          <a:latin typeface="Cambria Math"/>
                        </a:rPr>
                        <m:t>𝑑𝑧𝑖𝑠𝑧𝑒</m:t>
                      </m:r>
                      <m:r>
                        <a:rPr lang="pl-PL" sz="4000" i="1">
                          <a:latin typeface="Cambria Math"/>
                        </a:rPr>
                        <m:t>ś</m:t>
                      </m:r>
                      <m:r>
                        <a:rPr lang="pl-PL" sz="4000" i="1">
                          <a:latin typeface="Cambria Math"/>
                        </a:rPr>
                        <m:t>𝑐𝑖𝑎𝑛𝑢</m:t>
                      </m:r>
                      <m:r>
                        <a:rPr lang="pl-PL" sz="4000" b="0" i="1" smtClean="0">
                          <a:latin typeface="Cambria Math"/>
                        </a:rPr>
                        <m:t> </m:t>
                      </m:r>
                      <m:r>
                        <a:rPr lang="pl-PL" sz="4000" b="0" i="1" smtClean="0">
                          <a:latin typeface="Cambria Math"/>
                        </a:rPr>
                        <m:t>𝑤𝑦𝑛𝑜𝑠𝑖</m:t>
                      </m:r>
                      <m:r>
                        <a:rPr lang="pl-PL" sz="4000" b="0" i="1" smtClean="0">
                          <a:latin typeface="Cambria Math"/>
                        </a:rPr>
                        <m:t> :8</m:t>
                      </m:r>
                      <m:r>
                        <a:rPr lang="pl-PL" sz="4000" b="0" i="1" smtClean="0">
                          <a:latin typeface="Cambria Math"/>
                        </a:rPr>
                        <m:t>𝑑𝑚</m:t>
                      </m:r>
                      <m:r>
                        <a:rPr lang="pl-PL" sz="4000" b="0" i="1" smtClean="0">
                          <a:latin typeface="Cambria Math"/>
                        </a:rPr>
                        <m:t>. </m:t>
                      </m:r>
                    </m:oMath>
                  </m:oMathPara>
                </a14:m>
                <a:endParaRPr lang="pl-PL" sz="40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0" i="1" smtClean="0">
                          <a:latin typeface="Cambria Math"/>
                        </a:rPr>
                        <m:t>𝑎</m:t>
                      </m:r>
                      <m:r>
                        <a:rPr lang="pl-PL" sz="4000" b="0" i="1" smtClean="0">
                          <a:latin typeface="Cambria Math"/>
                        </a:rPr>
                        <m:t>=8</m:t>
                      </m:r>
                      <m:r>
                        <a:rPr lang="pl-PL" sz="4000" b="0" i="1" smtClean="0">
                          <a:latin typeface="Cambria Math"/>
                        </a:rPr>
                        <m:t>𝑑𝑚</m:t>
                      </m:r>
                    </m:oMath>
                  </m:oMathPara>
                </a14:m>
                <a:endParaRPr lang="pl-PL" sz="4000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8045293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 2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5626968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4000" dirty="0" smtClean="0"/>
              <a:t>Ania ma bardzo dużo prostopadłościennych klocków, każdy o wymiarach 1x2x3. Jaka jest najmniejsza liczba takich klocków potrzebna do zbudowania pewnego sześcianu?</a:t>
            </a:r>
            <a:endParaRPr lang="pl-PL" sz="4000" dirty="0"/>
          </a:p>
        </p:txBody>
      </p:sp>
      <p:cxnSp>
        <p:nvCxnSpPr>
          <p:cNvPr id="4" name="Łącznik prostoliniowy 3"/>
          <p:cNvCxnSpPr/>
          <p:nvPr/>
        </p:nvCxnSpPr>
        <p:spPr>
          <a:xfrm>
            <a:off x="6020544" y="2461084"/>
            <a:ext cx="0" cy="27363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flipH="1">
            <a:off x="6020544" y="5197388"/>
            <a:ext cx="15841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H="1">
            <a:off x="7604720" y="4693898"/>
            <a:ext cx="639688" cy="5124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>
            <a:off x="7610725" y="2470034"/>
            <a:ext cx="0" cy="27363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>
            <a:off x="8244408" y="1957594"/>
            <a:ext cx="0" cy="27363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>
            <a:off x="6663145" y="1957594"/>
            <a:ext cx="0" cy="27363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6660232" y="4688993"/>
            <a:ext cx="15841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6026549" y="2461084"/>
            <a:ext cx="15841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H="1">
            <a:off x="6660232" y="1957594"/>
            <a:ext cx="15841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oliniowy 12"/>
          <p:cNvCxnSpPr/>
          <p:nvPr/>
        </p:nvCxnSpPr>
        <p:spPr>
          <a:xfrm flipH="1">
            <a:off x="7604720" y="1957594"/>
            <a:ext cx="639688" cy="5124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oliniowy 13"/>
          <p:cNvCxnSpPr/>
          <p:nvPr/>
        </p:nvCxnSpPr>
        <p:spPr>
          <a:xfrm flipH="1">
            <a:off x="6026549" y="4682155"/>
            <a:ext cx="639688" cy="5124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 flipH="1">
            <a:off x="6020544" y="1948644"/>
            <a:ext cx="639688" cy="5124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73838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4627" y="1218891"/>
            <a:ext cx="5334745" cy="4420217"/>
          </a:xfrm>
          <a:prstGeom prst="rect">
            <a:avLst/>
          </a:prstGeom>
        </p:spPr>
      </p:pic>
      <p:cxnSp>
        <p:nvCxnSpPr>
          <p:cNvPr id="8" name="Łącznik prosty ze strzałką 7"/>
          <p:cNvCxnSpPr/>
          <p:nvPr/>
        </p:nvCxnSpPr>
        <p:spPr>
          <a:xfrm>
            <a:off x="5076056" y="548680"/>
            <a:ext cx="1440160" cy="7920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 flipH="1">
            <a:off x="3707904" y="548680"/>
            <a:ext cx="1368152" cy="7920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1403648" y="2492896"/>
            <a:ext cx="1152128" cy="64807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/>
          <p:nvPr/>
        </p:nvCxnSpPr>
        <p:spPr>
          <a:xfrm>
            <a:off x="1403648" y="2492896"/>
            <a:ext cx="2880320" cy="936103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/>
          <p:nvPr/>
        </p:nvCxnSpPr>
        <p:spPr>
          <a:xfrm flipH="1">
            <a:off x="6732240" y="2276872"/>
            <a:ext cx="828092" cy="115212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/>
          <p:cNvCxnSpPr/>
          <p:nvPr/>
        </p:nvCxnSpPr>
        <p:spPr>
          <a:xfrm flipH="1">
            <a:off x="5574092" y="2276872"/>
            <a:ext cx="1986240" cy="71597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 flipH="1" flipV="1">
            <a:off x="4177266" y="5165840"/>
            <a:ext cx="1656184" cy="71143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ole tekstowe 27"/>
          <p:cNvSpPr txBox="1"/>
          <p:nvPr/>
        </p:nvSpPr>
        <p:spPr>
          <a:xfrm>
            <a:off x="3239851" y="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graniastosłupa 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5574091" y="586636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Podstawy graniastosłupa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cxnSp>
        <p:nvCxnSpPr>
          <p:cNvPr id="31" name="Łącznik prosty ze strzałką 30"/>
          <p:cNvCxnSpPr/>
          <p:nvPr/>
        </p:nvCxnSpPr>
        <p:spPr>
          <a:xfrm flipH="1" flipV="1">
            <a:off x="4575789" y="2105050"/>
            <a:ext cx="1293052" cy="369654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ole tekstowe 35"/>
          <p:cNvSpPr txBox="1"/>
          <p:nvPr/>
        </p:nvSpPr>
        <p:spPr>
          <a:xfrm>
            <a:off x="6932344" y="1630541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Krawędzie </a:t>
            </a:r>
            <a:r>
              <a:rPr lang="pl-PL" b="1" dirty="0">
                <a:latin typeface="Batang" panose="02030600000101010101" pitchFamily="18" charset="-127"/>
                <a:ea typeface="Batang" panose="02030600000101010101" pitchFamily="18" charset="-127"/>
              </a:rPr>
              <a:t>g</a:t>
            </a:r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raniastosłupa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65436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4400" dirty="0" smtClean="0"/>
              <a:t>By z takich klocków ułożyć jedną warstwę, będącą kwadratem trzeba wziąć ich dokładnie </a:t>
            </a:r>
            <a:r>
              <a:rPr lang="pl-PL" sz="5400" b="1" dirty="0" smtClean="0"/>
              <a:t>6</a:t>
            </a:r>
            <a:r>
              <a:rPr lang="pl-PL" sz="4400" dirty="0" smtClean="0"/>
              <a:t>. 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xmlns="" val="18027739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Łącznik prostoliniowy 51"/>
          <p:cNvCxnSpPr/>
          <p:nvPr/>
        </p:nvCxnSpPr>
        <p:spPr>
          <a:xfrm flipV="1">
            <a:off x="8460433" y="362943"/>
            <a:ext cx="0" cy="390665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Łącznik prostoliniowy 52"/>
          <p:cNvCxnSpPr/>
          <p:nvPr/>
        </p:nvCxnSpPr>
        <p:spPr>
          <a:xfrm flipH="1">
            <a:off x="3275858" y="362943"/>
            <a:ext cx="51845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Łącznik prostoliniowy 53"/>
          <p:cNvCxnSpPr/>
          <p:nvPr/>
        </p:nvCxnSpPr>
        <p:spPr>
          <a:xfrm flipV="1">
            <a:off x="3275858" y="366515"/>
            <a:ext cx="0" cy="39030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Łącznik prostoliniowy 57"/>
          <p:cNvCxnSpPr/>
          <p:nvPr/>
        </p:nvCxnSpPr>
        <p:spPr>
          <a:xfrm flipV="1">
            <a:off x="5859048" y="362943"/>
            <a:ext cx="0" cy="39030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Łącznik prostoliniowy 59"/>
          <p:cNvCxnSpPr/>
          <p:nvPr/>
        </p:nvCxnSpPr>
        <p:spPr>
          <a:xfrm flipH="1">
            <a:off x="3275858" y="4269597"/>
            <a:ext cx="51845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oliniowy 60"/>
          <p:cNvCxnSpPr/>
          <p:nvPr/>
        </p:nvCxnSpPr>
        <p:spPr>
          <a:xfrm flipH="1">
            <a:off x="3266761" y="2996952"/>
            <a:ext cx="51845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Łącznik prostoliniowy 61"/>
          <p:cNvCxnSpPr/>
          <p:nvPr/>
        </p:nvCxnSpPr>
        <p:spPr>
          <a:xfrm flipH="1">
            <a:off x="3266761" y="1764058"/>
            <a:ext cx="51845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2822198" y="69533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2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2807806" y="3388350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2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2798709" y="2022096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2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4283968" y="4256009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3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6948264" y="4269597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37154876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8011" y="1600200"/>
            <a:ext cx="5647977" cy="4525963"/>
          </a:xfrm>
        </p:spPr>
      </p:pic>
    </p:spTree>
    <p:extLst>
      <p:ext uri="{BB962C8B-B14F-4D97-AF65-F5344CB8AC3E}">
        <p14:creationId xmlns:p14="http://schemas.microsoft.com/office/powerpoint/2010/main" xmlns="" val="13035437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4400" dirty="0" smtClean="0"/>
              <a:t>Aby z takich klocków ułożyć jedną warstwę, będącą kwadratem trzeba wziąć ich dokładnie </a:t>
            </a:r>
            <a:r>
              <a:rPr lang="pl-PL" sz="5400" b="1" dirty="0" smtClean="0"/>
              <a:t>6</a:t>
            </a:r>
            <a:r>
              <a:rPr lang="pl-PL" sz="4400" dirty="0" smtClean="0"/>
              <a:t>. Zatem do pełnego sześcianu należy ułożyć </a:t>
            </a:r>
            <a:r>
              <a:rPr lang="pl-PL" sz="5400" b="1" dirty="0" smtClean="0"/>
              <a:t>6</a:t>
            </a:r>
            <a:r>
              <a:rPr lang="pl-PL" sz="4400" dirty="0" smtClean="0"/>
              <a:t> takich warstw, tzn. ułożyć 36 klocków. 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xmlns="" val="28894353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Łącznik prostoliniowy 51"/>
          <p:cNvCxnSpPr/>
          <p:nvPr/>
        </p:nvCxnSpPr>
        <p:spPr>
          <a:xfrm flipV="1">
            <a:off x="8460433" y="362943"/>
            <a:ext cx="0" cy="390665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Łącznik prostoliniowy 52"/>
          <p:cNvCxnSpPr/>
          <p:nvPr/>
        </p:nvCxnSpPr>
        <p:spPr>
          <a:xfrm flipH="1">
            <a:off x="3275858" y="362943"/>
            <a:ext cx="51845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Łącznik prostoliniowy 53"/>
          <p:cNvCxnSpPr/>
          <p:nvPr/>
        </p:nvCxnSpPr>
        <p:spPr>
          <a:xfrm flipV="1">
            <a:off x="3275858" y="366515"/>
            <a:ext cx="0" cy="39030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Łącznik prostoliniowy 57"/>
          <p:cNvCxnSpPr/>
          <p:nvPr/>
        </p:nvCxnSpPr>
        <p:spPr>
          <a:xfrm flipV="1">
            <a:off x="5859048" y="362943"/>
            <a:ext cx="0" cy="39030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Łącznik prostoliniowy 59"/>
          <p:cNvCxnSpPr/>
          <p:nvPr/>
        </p:nvCxnSpPr>
        <p:spPr>
          <a:xfrm flipH="1">
            <a:off x="3275858" y="4269597"/>
            <a:ext cx="51845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oliniowy 60"/>
          <p:cNvCxnSpPr/>
          <p:nvPr/>
        </p:nvCxnSpPr>
        <p:spPr>
          <a:xfrm flipH="1">
            <a:off x="3266761" y="2996952"/>
            <a:ext cx="51845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Łącznik prostoliniowy 61"/>
          <p:cNvCxnSpPr/>
          <p:nvPr/>
        </p:nvCxnSpPr>
        <p:spPr>
          <a:xfrm flipH="1">
            <a:off x="3266761" y="1764058"/>
            <a:ext cx="51845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2822198" y="69533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2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2807806" y="3388350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2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2798709" y="2022096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2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4283968" y="4256009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3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6948264" y="4269597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3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pole tekstowe 4"/>
              <p:cNvSpPr txBox="1"/>
              <p:nvPr/>
            </p:nvSpPr>
            <p:spPr>
              <a:xfrm>
                <a:off x="683568" y="4797152"/>
                <a:ext cx="7776865" cy="16814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pl-PL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sz="3200" b="0" i="1" smtClean="0">
                              <a:latin typeface="Cambria Math"/>
                            </a:rPr>
                            <m:t>2+2+2</m:t>
                          </m:r>
                        </m:e>
                      </m:d>
                      <m:d>
                        <m:dPr>
                          <m:ctrlPr>
                            <a:rPr lang="pl-PL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sz="3200" b="0" i="1" smtClean="0">
                              <a:latin typeface="Cambria Math"/>
                            </a:rPr>
                            <m:t>3+3</m:t>
                          </m:r>
                        </m:e>
                      </m:d>
                      <m:d>
                        <m:dPr>
                          <m:ctrlPr>
                            <a:rPr lang="pl-PL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sz="3200" b="0" i="1" smtClean="0">
                              <a:latin typeface="Cambria Math"/>
                            </a:rPr>
                            <m:t>1+1+1+1+1+1</m:t>
                          </m:r>
                        </m:e>
                      </m:d>
                      <m:r>
                        <a:rPr lang="pl-PL" sz="3200" b="0" i="1" smtClean="0">
                          <a:latin typeface="Cambria Math"/>
                        </a:rPr>
                        <m:t>=6∗6∗6</m:t>
                      </m:r>
                    </m:oMath>
                  </m:oMathPara>
                </a14:m>
                <a:endParaRPr lang="pl-PL" sz="3200" b="0" dirty="0" smtClean="0"/>
              </a:p>
              <a:p>
                <a:pPr algn="ctr"/>
                <a:r>
                  <a:rPr lang="pl-PL" sz="4000" b="1" i="1" dirty="0" smtClean="0">
                    <a:solidFill>
                      <a:schemeClr val="tx2">
                        <a:lumMod val="50000"/>
                      </a:schemeClr>
                    </a:solidFill>
                    <a:latin typeface="Batang" panose="02030600000101010101" pitchFamily="18" charset="-127"/>
                    <a:ea typeface="Batang" panose="02030600000101010101" pitchFamily="18" charset="-127"/>
                  </a:rPr>
                  <a:t>a= 6		b= 6		c= 6</a:t>
                </a:r>
              </a:p>
            </p:txBody>
          </p:sp>
        </mc:Choice>
        <mc:Fallback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797152"/>
                <a:ext cx="7776865" cy="168142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b="-1449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67463534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8011" y="1600200"/>
            <a:ext cx="5647977" cy="4525963"/>
          </a:xfrm>
        </p:spPr>
      </p:pic>
    </p:spTree>
    <p:extLst>
      <p:ext uri="{BB962C8B-B14F-4D97-AF65-F5344CB8AC3E}">
        <p14:creationId xmlns:p14="http://schemas.microsoft.com/office/powerpoint/2010/main" xmlns="" val="4227423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 3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4400" dirty="0" smtClean="0"/>
              <a:t>Kwadrat podzielono na trójkąty tak, aby powstała siatka ostrosłupa. Oblicz pole powierzchni tego ostrosłupa wiedząc, że jego objętość wynosi 9 cm³.  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xmlns="" val="18611719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4400" dirty="0" smtClean="0"/>
              <a:t>Otrzymamy siatkę ostrosłupa, gdy podzielimy kwadrat na trójkąty tak jak na rysunku. 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xmlns="" val="229788993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rójkąt równoramienny 21"/>
          <p:cNvSpPr/>
          <p:nvPr/>
        </p:nvSpPr>
        <p:spPr>
          <a:xfrm rot="13489973">
            <a:off x="801359" y="4258973"/>
            <a:ext cx="3073869" cy="1540418"/>
          </a:xfrm>
          <a:prstGeom prst="triangle">
            <a:avLst>
              <a:gd name="adj" fmla="val 497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" name="Łącznik prostoliniowy 4"/>
          <p:cNvCxnSpPr/>
          <p:nvPr/>
        </p:nvCxnSpPr>
        <p:spPr>
          <a:xfrm flipV="1">
            <a:off x="1753994" y="1124744"/>
            <a:ext cx="0" cy="44791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 rot="5400000" flipV="1">
            <a:off x="3993567" y="3364317"/>
            <a:ext cx="0" cy="44791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rot="5400000" flipV="1">
            <a:off x="3993567" y="-1114829"/>
            <a:ext cx="0" cy="44791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V="1">
            <a:off x="6227607" y="1124744"/>
            <a:ext cx="0" cy="44791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oliniowy 12"/>
          <p:cNvCxnSpPr/>
          <p:nvPr/>
        </p:nvCxnSpPr>
        <p:spPr>
          <a:xfrm rot="16200000">
            <a:off x="2867177" y="4829494"/>
            <a:ext cx="0" cy="223957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oliniowy 13"/>
          <p:cNvCxnSpPr/>
          <p:nvPr/>
        </p:nvCxnSpPr>
        <p:spPr>
          <a:xfrm>
            <a:off x="1547664" y="3364317"/>
            <a:ext cx="0" cy="223957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 flipH="1" flipV="1">
            <a:off x="1753994" y="3364317"/>
            <a:ext cx="2239573" cy="22395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/>
          <p:nvPr/>
        </p:nvCxnSpPr>
        <p:spPr>
          <a:xfrm flipV="1">
            <a:off x="3986964" y="1124745"/>
            <a:ext cx="2240644" cy="447914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oliniowy 18"/>
          <p:cNvCxnSpPr/>
          <p:nvPr/>
        </p:nvCxnSpPr>
        <p:spPr>
          <a:xfrm flipV="1">
            <a:off x="1753994" y="1124745"/>
            <a:ext cx="4473613" cy="22395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ole tekstowe 22"/>
          <p:cNvSpPr txBox="1"/>
          <p:nvPr/>
        </p:nvSpPr>
        <p:spPr>
          <a:xfrm>
            <a:off x="2051720" y="5949281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/>
              <a:t>½ a</a:t>
            </a:r>
            <a:endParaRPr lang="pl-PL" sz="3600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645859" y="4160937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/>
              <a:t>½ a</a:t>
            </a:r>
            <a:endParaRPr lang="pl-PL" sz="3600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6317940" y="3041151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/>
              <a:t>a</a:t>
            </a:r>
            <a:endParaRPr lang="pl-PL" sz="3600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3491880" y="476073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/>
              <a:t>a</a:t>
            </a:r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xmlns="" val="1534806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800" dirty="0" smtClean="0"/>
              <a:t>Po sklejeniu otrzymamy ostrosłup, w podstawie którego jest zamalowany trójkąt o polu </a:t>
            </a:r>
            <a:r>
              <a:rPr lang="pl-PL" sz="4800" b="1" dirty="0" smtClean="0"/>
              <a:t>1/8 a² </a:t>
            </a:r>
            <a:r>
              <a:rPr lang="pl-PL" sz="4800" dirty="0" smtClean="0"/>
              <a:t>i wysokości </a:t>
            </a:r>
            <a:r>
              <a:rPr lang="pl-PL" sz="4800" b="1" dirty="0" smtClean="0"/>
              <a:t>a</a:t>
            </a:r>
            <a:r>
              <a:rPr lang="pl-PL" sz="4800" dirty="0" smtClean="0"/>
              <a:t>. 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xmlns="" val="600444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4627" y="1218891"/>
            <a:ext cx="5334745" cy="4420217"/>
          </a:xfrm>
          <a:prstGeom prst="rect">
            <a:avLst/>
          </a:prstGeom>
        </p:spPr>
      </p:pic>
      <p:cxnSp>
        <p:nvCxnSpPr>
          <p:cNvPr id="8" name="Łącznik prosty ze strzałką 7"/>
          <p:cNvCxnSpPr/>
          <p:nvPr/>
        </p:nvCxnSpPr>
        <p:spPr>
          <a:xfrm>
            <a:off x="5076056" y="548680"/>
            <a:ext cx="1440160" cy="7920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 flipH="1">
            <a:off x="3707904" y="548680"/>
            <a:ext cx="1368152" cy="7920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1403648" y="2492896"/>
            <a:ext cx="1152128" cy="64807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/>
          <p:nvPr/>
        </p:nvCxnSpPr>
        <p:spPr>
          <a:xfrm>
            <a:off x="1403648" y="2492896"/>
            <a:ext cx="2880320" cy="936103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/>
          <p:nvPr/>
        </p:nvCxnSpPr>
        <p:spPr>
          <a:xfrm flipH="1">
            <a:off x="6732240" y="2276872"/>
            <a:ext cx="828092" cy="115212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/>
          <p:cNvCxnSpPr/>
          <p:nvPr/>
        </p:nvCxnSpPr>
        <p:spPr>
          <a:xfrm flipH="1">
            <a:off x="5574092" y="2276872"/>
            <a:ext cx="1986240" cy="71597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 flipH="1" flipV="1">
            <a:off x="4177266" y="5165840"/>
            <a:ext cx="1656184" cy="71143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ole tekstowe 27"/>
          <p:cNvSpPr txBox="1"/>
          <p:nvPr/>
        </p:nvSpPr>
        <p:spPr>
          <a:xfrm>
            <a:off x="3239851" y="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graniastosłupa 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18193" y="1781885"/>
            <a:ext cx="2089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Ściany boczne graniastosłupa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5574091" y="586636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Podstawy graniastosłupa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cxnSp>
        <p:nvCxnSpPr>
          <p:cNvPr id="31" name="Łącznik prosty ze strzałką 30"/>
          <p:cNvCxnSpPr/>
          <p:nvPr/>
        </p:nvCxnSpPr>
        <p:spPr>
          <a:xfrm flipH="1" flipV="1">
            <a:off x="4575789" y="2105050"/>
            <a:ext cx="1293052" cy="369654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ole tekstowe 35"/>
          <p:cNvSpPr txBox="1"/>
          <p:nvPr/>
        </p:nvSpPr>
        <p:spPr>
          <a:xfrm>
            <a:off x="6932344" y="1630541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Krawędzie </a:t>
            </a:r>
            <a:r>
              <a:rPr lang="pl-PL" b="1" dirty="0">
                <a:latin typeface="Batang" panose="02030600000101010101" pitchFamily="18" charset="-127"/>
                <a:ea typeface="Batang" panose="02030600000101010101" pitchFamily="18" charset="-127"/>
              </a:rPr>
              <a:t>g</a:t>
            </a:r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raniastosłupa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65436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rójkąt równoramienny 22"/>
          <p:cNvSpPr/>
          <p:nvPr/>
        </p:nvSpPr>
        <p:spPr>
          <a:xfrm rot="12076835">
            <a:off x="2914813" y="4318675"/>
            <a:ext cx="3047266" cy="2038907"/>
          </a:xfrm>
          <a:prstGeom prst="triangle">
            <a:avLst>
              <a:gd name="adj" fmla="val 95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4" name="Łącznik prostoliniowy 3"/>
          <p:cNvCxnSpPr/>
          <p:nvPr/>
        </p:nvCxnSpPr>
        <p:spPr>
          <a:xfrm flipH="1">
            <a:off x="2771800" y="4941168"/>
            <a:ext cx="3456384" cy="8714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flipH="1" flipV="1">
            <a:off x="3347864" y="3789040"/>
            <a:ext cx="2880320" cy="1152128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V="1">
            <a:off x="2771800" y="3789040"/>
            <a:ext cx="576064" cy="2023551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3345841" y="476672"/>
            <a:ext cx="2023" cy="3312369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oliniowy 13"/>
          <p:cNvCxnSpPr/>
          <p:nvPr/>
        </p:nvCxnSpPr>
        <p:spPr>
          <a:xfrm flipV="1">
            <a:off x="2771800" y="476672"/>
            <a:ext cx="574041" cy="53359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 flipH="1" flipV="1">
            <a:off x="3345842" y="476672"/>
            <a:ext cx="2882342" cy="44644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ole tekstowe 18"/>
          <p:cNvSpPr txBox="1"/>
          <p:nvPr/>
        </p:nvSpPr>
        <p:spPr>
          <a:xfrm>
            <a:off x="4091550" y="362932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/>
              <a:t>½ a</a:t>
            </a:r>
            <a:endParaRPr lang="pl-PL" sz="3600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3253318" y="415448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/>
              <a:t>½ a</a:t>
            </a:r>
            <a:endParaRPr lang="pl-PL" sz="3600" dirty="0"/>
          </a:p>
        </p:txBody>
      </p:sp>
      <p:sp>
        <p:nvSpPr>
          <p:cNvPr id="21" name="pole tekstowe 20"/>
          <p:cNvSpPr txBox="1"/>
          <p:nvPr/>
        </p:nvSpPr>
        <p:spPr>
          <a:xfrm>
            <a:off x="3345841" y="270892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/>
              <a:t>a</a:t>
            </a:r>
            <a:endParaRPr lang="pl-PL" sz="36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5" name="pole tekstowe 24"/>
              <p:cNvSpPr txBox="1"/>
              <p:nvPr/>
            </p:nvSpPr>
            <p:spPr>
              <a:xfrm>
                <a:off x="3253318" y="5443260"/>
                <a:ext cx="5890682" cy="119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/>
                        </a:rPr>
                        <m:t>𝑃𝑝</m:t>
                      </m:r>
                      <m:r>
                        <a:rPr lang="pl-PL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32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pl-PL" sz="3200" b="0" i="1" smtClean="0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pl-PL" sz="32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l-PL" sz="32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pl-PL" sz="32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pl-PL" sz="32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pl-PL" sz="3200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pl-PL" sz="3200" b="0" i="1" smtClean="0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pl-PL" sz="32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l-PL" sz="32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pl-PL" sz="32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pl-PL" sz="32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pl-PL" sz="3200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pl-PL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32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sSup>
                        <m:sSupPr>
                          <m:ctrlPr>
                            <a:rPr lang="pl-PL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32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sz="3200" dirty="0"/>
              </a:p>
            </p:txBody>
          </p:sp>
        </mc:Choice>
        <mc:Fallback>
          <p:sp>
            <p:nvSpPr>
              <p:cNvPr id="25" name="pole tekstow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3318" y="5443260"/>
                <a:ext cx="5890682" cy="119885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Łącznik prosty ze strzałką 28"/>
          <p:cNvCxnSpPr>
            <a:stCxn id="33" idx="2"/>
          </p:cNvCxnSpPr>
          <p:nvPr/>
        </p:nvCxnSpPr>
        <p:spPr>
          <a:xfrm flipH="1">
            <a:off x="5868144" y="4137159"/>
            <a:ext cx="720080" cy="13061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prosty ze strzałką 31"/>
          <p:cNvCxnSpPr/>
          <p:nvPr/>
        </p:nvCxnSpPr>
        <p:spPr>
          <a:xfrm flipH="1">
            <a:off x="7308304" y="4072457"/>
            <a:ext cx="702243" cy="13708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ole tekstowe 32"/>
          <p:cNvSpPr txBox="1"/>
          <p:nvPr/>
        </p:nvSpPr>
        <p:spPr>
          <a:xfrm>
            <a:off x="5868144" y="3306162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Podstawa trójkąta </a:t>
            </a:r>
            <a:endParaRPr lang="pl-PL" sz="2400" dirty="0"/>
          </a:p>
        </p:txBody>
      </p:sp>
      <p:sp>
        <p:nvSpPr>
          <p:cNvPr id="36" name="pole tekstowe 35"/>
          <p:cNvSpPr txBox="1"/>
          <p:nvPr/>
        </p:nvSpPr>
        <p:spPr>
          <a:xfrm>
            <a:off x="7439953" y="3241460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Wysokość trójkąta 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56064093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620688"/>
                <a:ext cx="8229600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Objętość ostrosłupa jest równa: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𝑉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</a:rPr>
                        <m:t>∗</m:t>
                      </m:r>
                      <m:r>
                        <a:rPr lang="pl-PL" b="0" i="1" smtClean="0">
                          <a:latin typeface="Cambria Math"/>
                        </a:rPr>
                        <m:t>𝑃𝑝</m:t>
                      </m:r>
                      <m:r>
                        <a:rPr lang="pl-PL" b="0" i="1" smtClean="0">
                          <a:latin typeface="Cambria Math"/>
                        </a:rPr>
                        <m:t>∗</m:t>
                      </m:r>
                      <m:r>
                        <a:rPr lang="pl-PL" b="0" i="1" smtClean="0">
                          <a:latin typeface="Cambria Math"/>
                        </a:rPr>
                        <m:t>𝐻</m:t>
                      </m:r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i="1" dirty="0" err="1" smtClean="0"/>
                  <a:t>Pp</a:t>
                </a:r>
                <a:r>
                  <a:rPr lang="pl-PL" i="1" dirty="0" smtClean="0"/>
                  <a:t> – pole podstawy ostrosłupa (1/8 a²)</a:t>
                </a:r>
              </a:p>
              <a:p>
                <a:pPr marL="0" indent="0">
                  <a:buNone/>
                </a:pPr>
                <a:r>
                  <a:rPr lang="pl-PL" i="1" dirty="0" smtClean="0"/>
                  <a:t>H – wysokość ostrosłupa(a)</a:t>
                </a:r>
              </a:p>
              <a:p>
                <a:pPr marL="0" indent="0">
                  <a:buNone/>
                </a:pPr>
                <a:endParaRPr lang="pl-PL" sz="4000" b="1" i="1" dirty="0" smtClean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620688"/>
                <a:ext cx="8229600" cy="4525963"/>
              </a:xfrm>
              <a:blipFill rotWithShape="1">
                <a:blip r:embed="rId2" cstate="print"/>
                <a:stretch>
                  <a:fillRect l="-1926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88247520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620688"/>
                <a:ext cx="8229600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Objętość ostrosłupa jest równa: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𝑉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</a:rPr>
                        <m:t>∗</m:t>
                      </m:r>
                      <m:r>
                        <a:rPr lang="pl-PL" b="0" i="1" smtClean="0">
                          <a:latin typeface="Cambria Math"/>
                        </a:rPr>
                        <m:t>𝑃𝑝</m:t>
                      </m:r>
                      <m:r>
                        <a:rPr lang="pl-PL" b="0" i="1" smtClean="0">
                          <a:latin typeface="Cambria Math"/>
                        </a:rPr>
                        <m:t>∗</m:t>
                      </m:r>
                      <m:r>
                        <a:rPr lang="pl-PL" b="0" i="1" smtClean="0">
                          <a:latin typeface="Cambria Math"/>
                        </a:rPr>
                        <m:t>𝐻</m:t>
                      </m:r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i="1" dirty="0" err="1" smtClean="0"/>
                  <a:t>Pp</a:t>
                </a:r>
                <a:r>
                  <a:rPr lang="pl-PL" i="1" dirty="0" smtClean="0"/>
                  <a:t> – pole podstawy ostrosłupa (1/8 a²)</a:t>
                </a:r>
              </a:p>
              <a:p>
                <a:pPr marL="0" indent="0">
                  <a:buNone/>
                </a:pPr>
                <a:r>
                  <a:rPr lang="pl-PL" i="1" dirty="0" smtClean="0"/>
                  <a:t>H – wysokość ostrosłupa(a)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1" i="1" smtClean="0">
                          <a:latin typeface="Cambria Math"/>
                        </a:rPr>
                        <m:t>𝑽</m:t>
                      </m:r>
                      <m:r>
                        <a:rPr lang="pl-PL" sz="4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4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pl-PL" sz="40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pl-PL" sz="4000" b="1" i="1" smtClean="0"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pl-PL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4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pl-PL" sz="40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  <m:sSup>
                        <m:sSupPr>
                          <m:ctrlPr>
                            <a:rPr lang="pl-PL" sz="4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pl-PL" sz="4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pl-PL" sz="4000" b="1" i="1" smtClean="0">
                          <a:latin typeface="Cambria Math"/>
                        </a:rPr>
                        <m:t>∗</m:t>
                      </m:r>
                      <m:r>
                        <a:rPr lang="pl-PL" sz="4000" b="1" i="1" smtClean="0">
                          <a:latin typeface="Cambria Math"/>
                        </a:rPr>
                        <m:t>𝒂</m:t>
                      </m:r>
                      <m:r>
                        <a:rPr lang="pl-PL" sz="4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40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l-PL" sz="40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l-PL" sz="4000" b="1" i="1" smtClean="0">
                                  <a:latin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pl-PL" sz="4000" b="1" i="1" smtClean="0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pl-PL" sz="4000" b="1" i="1" smtClean="0">
                              <a:latin typeface="Cambria Math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pl-PL" sz="4000" b="1" i="1" dirty="0" smtClean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620688"/>
                <a:ext cx="8229600" cy="4525963"/>
              </a:xfrm>
              <a:blipFill rotWithShape="1">
                <a:blip r:embed="rId2" cstate="print"/>
                <a:stretch>
                  <a:fillRect l="-1926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65924680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620688"/>
                <a:ext cx="8229600" cy="59766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Wiedząc z treści zadania, </a:t>
                </a:r>
                <a:r>
                  <a:rPr lang="pl-PL" dirty="0" smtClean="0"/>
                  <a:t>że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𝑉</m:t>
                      </m:r>
                      <m:r>
                        <a:rPr lang="pl-PL" b="0" i="1" smtClean="0">
                          <a:latin typeface="Cambria Math"/>
                        </a:rPr>
                        <m:t>=9</m:t>
                      </m:r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mamy: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l-PL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24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</a:rPr>
                        <m:t>=9</m:t>
                      </m:r>
                      <m:r>
                        <m:rPr>
                          <m:lit/>
                        </m:rPr>
                        <a:rPr lang="pl-PL" b="0" i="1" smtClean="0">
                          <a:latin typeface="Cambria Math"/>
                        </a:rPr>
                        <m:t>  </m:t>
                      </m:r>
                      <m:r>
                        <a:rPr lang="pl-PL" b="0" i="1" smtClean="0">
                          <a:latin typeface="Cambria Math"/>
                        </a:rPr>
                        <m:t> \∗24</m:t>
                      </m:r>
                    </m:oMath>
                  </m:oMathPara>
                </a14:m>
                <a:endParaRPr lang="pl-PL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>
                        <a:rPr lang="pl-PL" b="0" i="0" smtClean="0">
                          <a:latin typeface="Cambria Math"/>
                        </a:rPr>
                        <m:t>216</m:t>
                      </m:r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𝑎</m:t>
                      </m:r>
                      <m:r>
                        <a:rPr lang="pl-PL" b="0" i="1" smtClean="0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Pole kwadratu jest polem powierzchni ostrosłupa i wynosi: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smtClean="0">
                          <a:latin typeface="Cambria Math"/>
                        </a:rPr>
                        <m:t>𝑷𝒄</m:t>
                      </m:r>
                      <m:r>
                        <a:rPr lang="pl-PL" b="1" i="1" smtClean="0">
                          <a:latin typeface="Cambria Math"/>
                        </a:rPr>
                        <m:t>=</m:t>
                      </m:r>
                      <m:r>
                        <a:rPr lang="pl-PL" b="1" i="1" smtClean="0">
                          <a:latin typeface="Cambria Math"/>
                        </a:rPr>
                        <m:t>𝟔</m:t>
                      </m:r>
                      <m:r>
                        <a:rPr lang="pl-PL" b="1" i="1" smtClean="0">
                          <a:latin typeface="Cambria Math"/>
                        </a:rPr>
                        <m:t>∗</m:t>
                      </m:r>
                      <m:r>
                        <a:rPr lang="pl-PL" b="1" i="1" smtClean="0">
                          <a:latin typeface="Cambria Math"/>
                        </a:rPr>
                        <m:t>𝟔</m:t>
                      </m:r>
                      <m:r>
                        <a:rPr lang="pl-PL" b="1" i="0" smtClean="0">
                          <a:latin typeface="Cambria Math"/>
                        </a:rPr>
                        <m:t>=</m:t>
                      </m:r>
                      <m:r>
                        <a:rPr lang="pl-PL" b="1" i="0" smtClean="0">
                          <a:latin typeface="Cambria Math"/>
                        </a:rPr>
                        <m:t>𝟑𝟔</m:t>
                      </m:r>
                    </m:oMath>
                  </m:oMathPara>
                </a14:m>
                <a:endParaRPr lang="pl-PL" b="1" dirty="0" smtClean="0"/>
              </a:p>
              <a:p>
                <a:pPr marL="0" indent="0">
                  <a:buNone/>
                </a:pPr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620688"/>
                <a:ext cx="8229600" cy="5976664"/>
              </a:xfrm>
              <a:blipFill rotWithShape="1">
                <a:blip r:embed="rId2" cstate="print"/>
                <a:stretch>
                  <a:fillRect l="-1926" t="-132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22030414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 4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4400" dirty="0" smtClean="0"/>
              <a:t>Dwa sześciany połączone ścianą. Poprowadzono przekątne tworzące trójkąt. Oblicz miarę kąta </a:t>
            </a:r>
            <a:r>
              <a:rPr lang="el-GR" sz="4400" dirty="0" smtClean="0"/>
              <a:t>α</a:t>
            </a:r>
            <a:r>
              <a:rPr lang="pl-PL" sz="4400" dirty="0" smtClean="0"/>
              <a:t> zaznaczonego na rysunku. 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xmlns="" val="268971352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Łącznik prostoliniowy 32"/>
          <p:cNvCxnSpPr/>
          <p:nvPr/>
        </p:nvCxnSpPr>
        <p:spPr>
          <a:xfrm flipH="1" flipV="1">
            <a:off x="2352539" y="692697"/>
            <a:ext cx="4924374" cy="24594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rot="5400000" flipH="1">
            <a:off x="-259193" y="3289652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5400000" flipH="1">
            <a:off x="2182655" y="3289652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 flipH="1">
            <a:off x="952037" y="4522083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3413272" y="452027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H="1">
            <a:off x="971426" y="690882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 flipH="1">
            <a:off x="5868145" y="692696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/>
          <p:nvPr/>
        </p:nvCxnSpPr>
        <p:spPr>
          <a:xfrm flipH="1">
            <a:off x="971426" y="3153932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oliniowy 17"/>
          <p:cNvCxnSpPr/>
          <p:nvPr/>
        </p:nvCxnSpPr>
        <p:spPr>
          <a:xfrm flipH="1">
            <a:off x="3432660" y="3153932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oliniowy 18"/>
          <p:cNvCxnSpPr/>
          <p:nvPr/>
        </p:nvCxnSpPr>
        <p:spPr>
          <a:xfrm flipH="1">
            <a:off x="5874507" y="3152118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 rot="5400000" flipH="1">
            <a:off x="6025003" y="1923314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oliniowy 20"/>
          <p:cNvCxnSpPr/>
          <p:nvPr/>
        </p:nvCxnSpPr>
        <p:spPr>
          <a:xfrm rot="5400000" flipH="1">
            <a:off x="3563768" y="1923314"/>
            <a:ext cx="2461235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oliniowy 22"/>
          <p:cNvCxnSpPr/>
          <p:nvPr/>
        </p:nvCxnSpPr>
        <p:spPr>
          <a:xfrm flipH="1">
            <a:off x="2352539" y="692696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oliniowy 23"/>
          <p:cNvCxnSpPr/>
          <p:nvPr/>
        </p:nvCxnSpPr>
        <p:spPr>
          <a:xfrm flipH="1">
            <a:off x="4788024" y="692696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oliniowy 24"/>
          <p:cNvCxnSpPr/>
          <p:nvPr/>
        </p:nvCxnSpPr>
        <p:spPr>
          <a:xfrm flipH="1">
            <a:off x="4815677" y="3153932"/>
            <a:ext cx="2461235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oliniowy 25"/>
          <p:cNvCxnSpPr/>
          <p:nvPr/>
        </p:nvCxnSpPr>
        <p:spPr>
          <a:xfrm flipH="1">
            <a:off x="2354442" y="3152116"/>
            <a:ext cx="2461235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oliniowy 26"/>
          <p:cNvCxnSpPr/>
          <p:nvPr/>
        </p:nvCxnSpPr>
        <p:spPr>
          <a:xfrm flipH="1" flipV="1">
            <a:off x="2354442" y="692697"/>
            <a:ext cx="1058831" cy="136633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oliniowy 29"/>
          <p:cNvCxnSpPr/>
          <p:nvPr/>
        </p:nvCxnSpPr>
        <p:spPr>
          <a:xfrm flipH="1" flipV="1">
            <a:off x="3413272" y="2060848"/>
            <a:ext cx="3827160" cy="1093084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Łącznik prostoliniowy 3"/>
          <p:cNvCxnSpPr/>
          <p:nvPr/>
        </p:nvCxnSpPr>
        <p:spPr>
          <a:xfrm flipH="1">
            <a:off x="971425" y="2059034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oliniowy 21"/>
          <p:cNvCxnSpPr/>
          <p:nvPr/>
        </p:nvCxnSpPr>
        <p:spPr>
          <a:xfrm rot="5400000" flipH="1">
            <a:off x="1121922" y="1921498"/>
            <a:ext cx="2461235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 flipH="1">
            <a:off x="3413272" y="690881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rot="5400000" flipH="1">
            <a:off x="4663278" y="3289651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 flipH="1">
            <a:off x="3432660" y="2059034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Łuk 34"/>
          <p:cNvSpPr/>
          <p:nvPr/>
        </p:nvSpPr>
        <p:spPr>
          <a:xfrm>
            <a:off x="3144628" y="1626986"/>
            <a:ext cx="792088" cy="792088"/>
          </a:xfrm>
          <a:prstGeom prst="arc">
            <a:avLst>
              <a:gd name="adj1" fmla="val 13015332"/>
              <a:gd name="adj2" fmla="val 1661253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pole tekstowe 35"/>
          <p:cNvSpPr txBox="1"/>
          <p:nvPr/>
        </p:nvSpPr>
        <p:spPr>
          <a:xfrm>
            <a:off x="3528095" y="1598331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 smtClean="0">
                <a:solidFill>
                  <a:schemeClr val="accent2">
                    <a:lumMod val="50000"/>
                  </a:schemeClr>
                </a:solidFill>
              </a:rPr>
              <a:t>α</a:t>
            </a:r>
            <a:endParaRPr lang="pl-P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467544" y="4797152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Niech krawędź sześcianów będzie równa 1. </a:t>
            </a:r>
            <a:endParaRPr lang="pl-PL" sz="40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117768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635896" y="476672"/>
                <a:ext cx="5050904" cy="564949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sz="3600" dirty="0" smtClean="0"/>
                  <a:t>Przekątna kwadratu zaznaczona na czerwono ma długość (przy założeniu, że krawędź </a:t>
                </a:r>
                <a:r>
                  <a:rPr lang="pl-PL" sz="3600" dirty="0"/>
                  <a:t>s</a:t>
                </a:r>
                <a:r>
                  <a:rPr lang="pl-PL" sz="3600" dirty="0" smtClean="0"/>
                  <a:t>ześcianu wynosi 1 cm):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600" b="0" i="1" smtClean="0">
                          <a:latin typeface="Cambria Math"/>
                        </a:rPr>
                        <m:t>𝑑</m:t>
                      </m:r>
                      <m:r>
                        <a:rPr lang="pl-PL" sz="3600" b="0" i="1" smtClean="0">
                          <a:latin typeface="Cambria Math"/>
                        </a:rPr>
                        <m:t>=</m:t>
                      </m:r>
                      <m:r>
                        <a:rPr lang="pl-PL" sz="3600" b="0" i="1" smtClean="0">
                          <a:latin typeface="Cambria Math"/>
                        </a:rPr>
                        <m:t>𝑎</m:t>
                      </m:r>
                      <m:rad>
                        <m:radPr>
                          <m:degHide m:val="on"/>
                          <m:ctrlPr>
                            <a:rPr lang="pl-PL" sz="3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3600" b="0" i="1" smtClean="0">
                              <a:latin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pl-PL" sz="36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4000" b="1" i="1" smtClean="0">
                        <a:latin typeface="Cambria Math"/>
                      </a:rPr>
                      <m:t>𝒅</m:t>
                    </m:r>
                    <m:r>
                      <a:rPr lang="pl-PL" sz="4000" b="1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pl-PL" sz="40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sz="4000" b="1" i="1" smtClean="0">
                            <a:latin typeface="Cambria Math"/>
                          </a:rPr>
                          <m:t>𝟐</m:t>
                        </m:r>
                      </m:e>
                    </m:rad>
                  </m:oMath>
                </a14:m>
                <a:r>
                  <a:rPr lang="pl-PL" sz="4000" b="1" dirty="0" smtClean="0"/>
                  <a:t>.</a:t>
                </a:r>
                <a:endParaRPr lang="pl-PL" sz="4000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35896" y="476672"/>
                <a:ext cx="5050904" cy="5649491"/>
              </a:xfrm>
              <a:blipFill rotWithShape="1">
                <a:blip r:embed="rId2" cstate="print"/>
                <a:stretch>
                  <a:fillRect l="-3619" t="-161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H="1">
            <a:off x="723225" y="5027953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rot="5400000" flipH="1">
            <a:off x="-488005" y="3795522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H="1">
            <a:off x="742612" y="2549802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5400000" flipH="1">
            <a:off x="1953842" y="378042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 flipH="1" flipV="1">
            <a:off x="742613" y="2564904"/>
            <a:ext cx="2417764" cy="246305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412773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0" y="476672"/>
                <a:ext cx="4114800" cy="564949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sz="3600" dirty="0" smtClean="0"/>
                  <a:t>Przekątna sześcianu zaznaczona na niebiesko ma długość: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3600" b="0" i="1" smtClean="0">
                        <a:latin typeface="Cambria Math"/>
                      </a:rPr>
                      <m:t>𝑑</m:t>
                    </m:r>
                    <m:r>
                      <a:rPr lang="pl-PL" sz="3600" b="0" i="1" smtClean="0">
                        <a:latin typeface="Cambria Math"/>
                      </a:rPr>
                      <m:t>=</m:t>
                    </m:r>
                    <m:r>
                      <a:rPr lang="pl-PL" sz="3600" b="0" i="1" smtClean="0">
                        <a:latin typeface="Cambria Math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pl-PL" sz="36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sz="36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pl-PL" sz="3600" dirty="0" smtClean="0"/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4000" b="1" i="1">
                        <a:latin typeface="Cambria Math"/>
                      </a:rPr>
                      <m:t>𝒅</m:t>
                    </m:r>
                    <m:r>
                      <a:rPr lang="pl-PL" sz="4000" b="1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pl-PL" sz="4000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sz="4000" b="1" i="1">
                            <a:latin typeface="Cambria Math"/>
                          </a:rPr>
                          <m:t>𝟑</m:t>
                        </m:r>
                      </m:e>
                    </m:rad>
                  </m:oMath>
                </a14:m>
                <a:r>
                  <a:rPr lang="pl-PL" dirty="0" smtClean="0"/>
                  <a:t>.</a:t>
                </a:r>
                <a:r>
                  <a:rPr lang="pl-PL" dirty="0"/>
                  <a:t> </a:t>
                </a:r>
              </a:p>
              <a:p>
                <a:pPr marL="0" indent="0" algn="ctr">
                  <a:buNone/>
                </a:pPr>
                <a:endParaRPr lang="pl-PL" dirty="0" smtClean="0"/>
              </a:p>
              <a:p>
                <a:pPr marL="0" indent="0" algn="ctr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0" y="476672"/>
                <a:ext cx="4114800" cy="5649491"/>
              </a:xfrm>
              <a:blipFill rotWithShape="1">
                <a:blip r:embed="rId2" cstate="print"/>
                <a:stretch>
                  <a:fillRect l="-4444" t="-1618" r="-88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Łącznik prostoliniowy 8"/>
          <p:cNvCxnSpPr/>
          <p:nvPr/>
        </p:nvCxnSpPr>
        <p:spPr>
          <a:xfrm rot="5400000" flipH="1">
            <a:off x="-759209" y="4701157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471408" y="5931775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2926281" y="2104201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H="1">
            <a:off x="490796" y="4565437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oliniowy 12"/>
          <p:cNvCxnSpPr/>
          <p:nvPr/>
        </p:nvCxnSpPr>
        <p:spPr>
          <a:xfrm flipH="1">
            <a:off x="2932643" y="4563623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oliniowy 13"/>
          <p:cNvCxnSpPr/>
          <p:nvPr/>
        </p:nvCxnSpPr>
        <p:spPr>
          <a:xfrm rot="5400000" flipH="1">
            <a:off x="3083139" y="3334819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 rot="5400000" flipH="1">
            <a:off x="621904" y="3334819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 flipH="1">
            <a:off x="1846160" y="2104201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/>
          <p:nvPr/>
        </p:nvCxnSpPr>
        <p:spPr>
          <a:xfrm flipH="1">
            <a:off x="1873813" y="4565437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oliniowy 17"/>
          <p:cNvCxnSpPr/>
          <p:nvPr/>
        </p:nvCxnSpPr>
        <p:spPr>
          <a:xfrm flipH="1" flipV="1">
            <a:off x="471408" y="3472353"/>
            <a:ext cx="3827160" cy="1093084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oliniowy 18"/>
          <p:cNvCxnSpPr/>
          <p:nvPr/>
        </p:nvCxnSpPr>
        <p:spPr>
          <a:xfrm flipH="1">
            <a:off x="471408" y="2102386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 rot="5400000" flipH="1">
            <a:off x="1721414" y="4701156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oliniowy 20"/>
          <p:cNvCxnSpPr/>
          <p:nvPr/>
        </p:nvCxnSpPr>
        <p:spPr>
          <a:xfrm flipH="1">
            <a:off x="490796" y="3470539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9260920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476672"/>
                <a:ext cx="8075240" cy="352839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Przekątna dwóch kwadratów wynosi: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(2</m:t>
                          </m:r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pl-PL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+4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=5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476672"/>
                <a:ext cx="8075240" cy="3528392"/>
              </a:xfrm>
              <a:blipFill rotWithShape="1">
                <a:blip r:embed="rId2" cstate="print"/>
                <a:stretch>
                  <a:fillRect l="-1887" t="-224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H="1">
            <a:off x="1929757" y="6627231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rot="5400000" flipH="1">
            <a:off x="718527" y="539480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H="1">
            <a:off x="1949144" y="414908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5400000" flipH="1">
            <a:off x="3160374" y="5379698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 flipH="1">
            <a:off x="4386117" y="6627231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4405504" y="414908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rot="5400000" flipH="1">
            <a:off x="5616734" y="5379698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oliniowy 13"/>
          <p:cNvCxnSpPr/>
          <p:nvPr/>
        </p:nvCxnSpPr>
        <p:spPr>
          <a:xfrm flipH="1" flipV="1">
            <a:off x="1949145" y="4164182"/>
            <a:ext cx="4898206" cy="245540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2645592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476672"/>
                <a:ext cx="8075240" cy="352839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Przekątna dwóch kwadratów wynosi: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(2</m:t>
                          </m:r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pl-PL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+4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=5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𝑑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latin typeface="Cambria Math"/>
                        </a:rPr>
                        <m:t>𝑎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pl-PL" b="0" dirty="0" smtClean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476672"/>
                <a:ext cx="8075240" cy="3528392"/>
              </a:xfrm>
              <a:blipFill rotWithShape="1">
                <a:blip r:embed="rId2" cstate="print"/>
                <a:stretch>
                  <a:fillRect l="-1887" t="-224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H="1">
            <a:off x="1929757" y="6627231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rot="5400000" flipH="1">
            <a:off x="718527" y="539480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H="1">
            <a:off x="1949144" y="414908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5400000" flipH="1">
            <a:off x="3160374" y="5379698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 flipH="1">
            <a:off x="4386117" y="6627231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4405504" y="414908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rot="5400000" flipH="1">
            <a:off x="5616734" y="5379698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oliniowy 13"/>
          <p:cNvCxnSpPr/>
          <p:nvPr/>
        </p:nvCxnSpPr>
        <p:spPr>
          <a:xfrm flipH="1" flipV="1">
            <a:off x="1949145" y="4164182"/>
            <a:ext cx="4898206" cy="245540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28437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ymbol zastępczy zawartości 2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628800"/>
            <a:ext cx="4693591" cy="4525963"/>
          </a:xfrm>
        </p:spPr>
      </p:pic>
      <p:sp>
        <p:nvSpPr>
          <p:cNvPr id="24" name="pole tekstowe 23"/>
          <p:cNvSpPr txBox="1"/>
          <p:nvPr/>
        </p:nvSpPr>
        <p:spPr>
          <a:xfrm>
            <a:off x="1115616" y="126876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585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476672"/>
                <a:ext cx="8075240" cy="352839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Przekątna dwóch kwadratów wynosi: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(2</m:t>
                          </m:r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pl-PL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+4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=5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𝑑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latin typeface="Cambria Math"/>
                        </a:rPr>
                        <m:t>𝑎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pl-PL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000" b="1" i="1" smtClean="0">
                          <a:latin typeface="Cambria Math"/>
                        </a:rPr>
                        <m:t>𝒅</m:t>
                      </m:r>
                      <m:r>
                        <a:rPr lang="pl-PL" sz="40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sz="40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4000" b="1" i="1" smtClean="0">
                              <a:latin typeface="Cambria Math"/>
                            </a:rPr>
                            <m:t>𝟓</m:t>
                          </m:r>
                        </m:e>
                      </m:rad>
                      <m:r>
                        <a:rPr lang="pl-PL" sz="40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pl-PL" sz="4000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476672"/>
                <a:ext cx="8075240" cy="3528392"/>
              </a:xfrm>
              <a:blipFill rotWithShape="1">
                <a:blip r:embed="rId2" cstate="print"/>
                <a:stretch>
                  <a:fillRect l="-1887" t="-224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H="1">
            <a:off x="1929757" y="6627231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rot="5400000" flipH="1">
            <a:off x="718527" y="539480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H="1">
            <a:off x="1949144" y="414908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5400000" flipH="1">
            <a:off x="3160374" y="5379698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 flipH="1">
            <a:off x="4386117" y="6627231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4405504" y="414908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rot="5400000" flipH="1">
            <a:off x="5616734" y="5379698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oliniowy 13"/>
          <p:cNvCxnSpPr/>
          <p:nvPr/>
        </p:nvCxnSpPr>
        <p:spPr>
          <a:xfrm flipH="1" flipV="1">
            <a:off x="1949145" y="4164182"/>
            <a:ext cx="4898206" cy="245540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1494899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620688"/>
            <a:ext cx="7920880" cy="5256584"/>
          </a:xfrm>
        </p:spPr>
        <p:txBody>
          <a:bodyPr/>
          <a:lstStyle/>
          <a:p>
            <a:pPr marL="0" indent="0">
              <a:buNone/>
            </a:pPr>
            <a:r>
              <a:rPr lang="pl-PL" sz="4000" dirty="0" smtClean="0"/>
              <a:t>Obliczmy sumę kwadratów krótszych boków trójkąta:</a:t>
            </a:r>
          </a:p>
          <a:p>
            <a:pPr marL="0" indent="0">
              <a:buNone/>
            </a:pPr>
            <a:endParaRPr lang="pl-PL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95746028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Łącznik prostoliniowy 32"/>
          <p:cNvCxnSpPr/>
          <p:nvPr/>
        </p:nvCxnSpPr>
        <p:spPr>
          <a:xfrm flipH="1" flipV="1">
            <a:off x="2352539" y="692697"/>
            <a:ext cx="4924374" cy="24594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rot="5400000" flipH="1">
            <a:off x="-259193" y="3289652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5400000" flipH="1">
            <a:off x="2182655" y="3289652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 flipH="1">
            <a:off x="952037" y="4522083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3413272" y="4520270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H="1">
            <a:off x="971426" y="690882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 flipH="1">
            <a:off x="5868145" y="692696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/>
          <p:nvPr/>
        </p:nvCxnSpPr>
        <p:spPr>
          <a:xfrm flipH="1">
            <a:off x="971426" y="3153932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oliniowy 17"/>
          <p:cNvCxnSpPr/>
          <p:nvPr/>
        </p:nvCxnSpPr>
        <p:spPr>
          <a:xfrm flipH="1">
            <a:off x="3432660" y="3153932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oliniowy 18"/>
          <p:cNvCxnSpPr/>
          <p:nvPr/>
        </p:nvCxnSpPr>
        <p:spPr>
          <a:xfrm flipH="1">
            <a:off x="5874507" y="3152118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 rot="5400000" flipH="1">
            <a:off x="6025003" y="1923314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oliniowy 20"/>
          <p:cNvCxnSpPr/>
          <p:nvPr/>
        </p:nvCxnSpPr>
        <p:spPr>
          <a:xfrm rot="5400000" flipH="1">
            <a:off x="3563768" y="1923314"/>
            <a:ext cx="2461235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oliniowy 22"/>
          <p:cNvCxnSpPr/>
          <p:nvPr/>
        </p:nvCxnSpPr>
        <p:spPr>
          <a:xfrm flipH="1">
            <a:off x="2352539" y="692696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oliniowy 23"/>
          <p:cNvCxnSpPr/>
          <p:nvPr/>
        </p:nvCxnSpPr>
        <p:spPr>
          <a:xfrm flipH="1">
            <a:off x="4788024" y="692696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oliniowy 24"/>
          <p:cNvCxnSpPr/>
          <p:nvPr/>
        </p:nvCxnSpPr>
        <p:spPr>
          <a:xfrm flipH="1">
            <a:off x="4815677" y="3153932"/>
            <a:ext cx="2461235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oliniowy 25"/>
          <p:cNvCxnSpPr/>
          <p:nvPr/>
        </p:nvCxnSpPr>
        <p:spPr>
          <a:xfrm flipH="1">
            <a:off x="2354442" y="3152116"/>
            <a:ext cx="2461235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oliniowy 26"/>
          <p:cNvCxnSpPr/>
          <p:nvPr/>
        </p:nvCxnSpPr>
        <p:spPr>
          <a:xfrm flipH="1" flipV="1">
            <a:off x="2354442" y="692697"/>
            <a:ext cx="1058831" cy="136633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oliniowy 29"/>
          <p:cNvCxnSpPr/>
          <p:nvPr/>
        </p:nvCxnSpPr>
        <p:spPr>
          <a:xfrm flipH="1" flipV="1">
            <a:off x="3413272" y="2060848"/>
            <a:ext cx="3827160" cy="1093084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Łącznik prostoliniowy 3"/>
          <p:cNvCxnSpPr/>
          <p:nvPr/>
        </p:nvCxnSpPr>
        <p:spPr>
          <a:xfrm flipH="1">
            <a:off x="971425" y="2059034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oliniowy 21"/>
          <p:cNvCxnSpPr/>
          <p:nvPr/>
        </p:nvCxnSpPr>
        <p:spPr>
          <a:xfrm rot="5400000" flipH="1">
            <a:off x="1121922" y="1921498"/>
            <a:ext cx="2461235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 flipH="1">
            <a:off x="3413272" y="690881"/>
            <a:ext cx="1381114" cy="1368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rot="5400000" flipH="1">
            <a:off x="4663278" y="3289651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 flipH="1">
            <a:off x="3432660" y="2059034"/>
            <a:ext cx="24612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Łuk 34"/>
          <p:cNvSpPr/>
          <p:nvPr/>
        </p:nvSpPr>
        <p:spPr>
          <a:xfrm>
            <a:off x="3144628" y="1626986"/>
            <a:ext cx="792088" cy="792088"/>
          </a:xfrm>
          <a:prstGeom prst="arc">
            <a:avLst>
              <a:gd name="adj1" fmla="val 13015332"/>
              <a:gd name="adj2" fmla="val 1661253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pole tekstowe 35"/>
          <p:cNvSpPr txBox="1"/>
          <p:nvPr/>
        </p:nvSpPr>
        <p:spPr>
          <a:xfrm>
            <a:off x="3528095" y="1598331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 smtClean="0">
                <a:solidFill>
                  <a:schemeClr val="accent2">
                    <a:lumMod val="50000"/>
                  </a:schemeClr>
                </a:solidFill>
              </a:rPr>
              <a:t>α</a:t>
            </a:r>
            <a:endParaRPr lang="pl-P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pole tekstowe 4"/>
              <p:cNvSpPr txBox="1"/>
              <p:nvPr/>
            </p:nvSpPr>
            <p:spPr>
              <a:xfrm>
                <a:off x="971426" y="4725144"/>
                <a:ext cx="6552902" cy="722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sz="3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3600" b="1" i="1">
                              <a:latin typeface="Cambria Math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pl-PL" sz="3600" b="1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pl-PL" sz="3600" b="1" i="1"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  <m:r>
                            <a:rPr lang="pl-PL" sz="3600" b="1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pl-PL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pl-PL" sz="3600" b="1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sz="3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3600" b="1" i="1">
                              <a:latin typeface="Cambria Math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pl-PL" sz="3600" b="1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pl-PL" sz="3600" b="1" i="1"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  <m:r>
                            <a:rPr lang="pl-PL" sz="3600" b="1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pl-PL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pl-PL" sz="3600" b="1" i="1">
                          <a:latin typeface="Cambria Math"/>
                        </a:rPr>
                        <m:t>=</m:t>
                      </m:r>
                      <m:r>
                        <a:rPr lang="pl-PL" sz="3600" b="1" i="1">
                          <a:latin typeface="Cambria Math"/>
                        </a:rPr>
                        <m:t>𝟓</m:t>
                      </m:r>
                      <m:r>
                        <a:rPr lang="pl-PL" sz="3600" b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sz="36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3600" b="1" i="1">
                              <a:latin typeface="Cambria Math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pl-PL" sz="3600" b="1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pl-PL" sz="3600" b="1" i="1">
                                  <a:latin typeface="Cambria Math"/>
                                </a:rPr>
                                <m:t>𝟓</m:t>
                              </m:r>
                            </m:e>
                          </m:rad>
                          <m:r>
                            <a:rPr lang="pl-PL" sz="3600" b="1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pl-PL" sz="36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pl-PL" sz="3600" b="1" dirty="0"/>
              </a:p>
            </p:txBody>
          </p:sp>
        </mc:Choice>
        <mc:Fallback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26" y="4725144"/>
                <a:ext cx="6552902" cy="72295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pole tekstowe 12"/>
              <p:cNvSpPr txBox="1"/>
              <p:nvPr/>
            </p:nvSpPr>
            <p:spPr>
              <a:xfrm>
                <a:off x="1979712" y="1374956"/>
                <a:ext cx="1308932" cy="642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pl-PL" sz="32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3200" b="1" i="1" smtClean="0">
                              <a:latin typeface="Cambria Math"/>
                            </a:rPr>
                            <m:t>𝟐</m:t>
                          </m:r>
                        </m:e>
                      </m:rad>
                    </m:oMath>
                  </m:oMathPara>
                </a14:m>
                <a:endParaRPr lang="pl-PL" sz="3200" b="1" dirty="0"/>
              </a:p>
            </p:txBody>
          </p:sp>
        </mc:Choice>
        <mc:Fallback>
          <p:sp>
            <p:nvSpPr>
              <p:cNvPr id="13" name="pole tekstow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374956"/>
                <a:ext cx="1308932" cy="64286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1" name="pole tekstowe 30"/>
              <p:cNvSpPr txBox="1"/>
              <p:nvPr/>
            </p:nvSpPr>
            <p:spPr>
              <a:xfrm>
                <a:off x="4508144" y="2531054"/>
                <a:ext cx="1308932" cy="642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pl-PL" sz="32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3200" b="1" i="1" smtClean="0">
                              <a:latin typeface="Cambria Math"/>
                            </a:rPr>
                            <m:t>𝟑</m:t>
                          </m:r>
                        </m:e>
                      </m:rad>
                    </m:oMath>
                  </m:oMathPara>
                </a14:m>
                <a:endParaRPr lang="pl-PL" sz="3200" b="1" dirty="0"/>
              </a:p>
            </p:txBody>
          </p:sp>
        </mc:Choice>
        <mc:Fallback>
          <p:sp>
            <p:nvSpPr>
              <p:cNvPr id="31" name="pole tekstow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8144" y="2531054"/>
                <a:ext cx="1308932" cy="642868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2" name="pole tekstowe 31"/>
              <p:cNvSpPr txBox="1"/>
              <p:nvPr/>
            </p:nvSpPr>
            <p:spPr>
              <a:xfrm>
                <a:off x="4499406" y="1205922"/>
                <a:ext cx="1308932" cy="652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pl-PL" sz="32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3200" b="1" i="1" smtClean="0">
                              <a:latin typeface="Cambria Math"/>
                            </a:rPr>
                            <m:t>𝟓</m:t>
                          </m:r>
                        </m:e>
                      </m:rad>
                    </m:oMath>
                  </m:oMathPara>
                </a14:m>
                <a:endParaRPr lang="pl-PL" sz="3200" b="1" dirty="0"/>
              </a:p>
            </p:txBody>
          </p:sp>
        </mc:Choice>
        <mc:Fallback>
          <p:sp>
            <p:nvSpPr>
              <p:cNvPr id="32" name="pole tekstow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406" y="1205922"/>
                <a:ext cx="1308932" cy="652871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88114408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620688"/>
                <a:ext cx="7920880" cy="525658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sz="4000" dirty="0" smtClean="0"/>
                  <a:t>Obliczmy sumę kwadratów krótszych boków trójkąta: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sz="4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1" i="1" smtClean="0">
                              <a:latin typeface="Cambria Math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pl-PL" sz="4000" b="1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pl-PL" sz="4000" b="1" i="1" smtClean="0"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  <m:r>
                            <a:rPr lang="pl-PL" sz="4000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pl-PL" sz="40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pl-PL" sz="4000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sz="4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1" i="1">
                              <a:latin typeface="Cambria Math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pl-PL" sz="4000" b="1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pl-PL" sz="40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  <m:r>
                            <a:rPr lang="pl-PL" sz="4000" b="1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pl-PL" sz="40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pl-PL" sz="4000" b="1" i="1" smtClean="0">
                          <a:latin typeface="Cambria Math"/>
                        </a:rPr>
                        <m:t>=</m:t>
                      </m:r>
                      <m:r>
                        <a:rPr lang="pl-PL" sz="4000" b="1" i="1" smtClean="0">
                          <a:latin typeface="Cambria Math"/>
                        </a:rPr>
                        <m:t>𝟓</m:t>
                      </m:r>
                      <m:r>
                        <a:rPr lang="pl-PL" sz="4000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sz="40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4000" b="1" i="1">
                              <a:latin typeface="Cambria Math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pl-PL" sz="4000" b="1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pl-PL" sz="4000" b="1" i="1" smtClean="0">
                                  <a:latin typeface="Cambria Math"/>
                                </a:rPr>
                                <m:t>𝟓</m:t>
                              </m:r>
                            </m:e>
                          </m:rad>
                          <m:r>
                            <a:rPr lang="pl-PL" sz="4000" b="1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pl-PL" sz="40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pl-PL" sz="4000" b="1" dirty="0" smtClean="0"/>
              </a:p>
              <a:p>
                <a:pPr marL="0" indent="0">
                  <a:buNone/>
                </a:pPr>
                <a:r>
                  <a:rPr lang="pl-PL" sz="4000" dirty="0" smtClean="0"/>
                  <a:t>Otrzymaliśmy kwadrat trzeciego boku.(Twierdzenie Pitagorasa) Bok taki leży naprzeciw kąta prostego, czyli </a:t>
                </a:r>
                <a:r>
                  <a:rPr lang="pl-PL" sz="4400" b="1" dirty="0" smtClean="0"/>
                  <a:t>α=90⁰. </a:t>
                </a:r>
                <a:endParaRPr lang="pl-PL" sz="4400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620688"/>
                <a:ext cx="7920880" cy="5256584"/>
              </a:xfrm>
              <a:blipFill rotWithShape="1">
                <a:blip r:embed="rId2" cstate="print"/>
                <a:stretch>
                  <a:fillRect l="-2771" t="-2088" r="-207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31406194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 5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4000" dirty="0" smtClean="0"/>
              <a:t>Obliczyć wysokość walca, w którym pole powierzchni bocznej jest trzy razy większe od pola podstawy. 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xmlns="" val="319552128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000" dirty="0" smtClean="0"/>
              <a:t>Oznaczmy promień podstawy przez r, a wysokość walca przez h.</a:t>
            </a:r>
            <a:endParaRPr lang="pl-PL" sz="4000" dirty="0"/>
          </a:p>
        </p:txBody>
      </p:sp>
      <p:sp>
        <p:nvSpPr>
          <p:cNvPr id="5" name="Elipsa 4"/>
          <p:cNvSpPr/>
          <p:nvPr/>
        </p:nvSpPr>
        <p:spPr>
          <a:xfrm>
            <a:off x="2195736" y="3284984"/>
            <a:ext cx="3312368" cy="72008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" name="Łącznik prostoliniowy 6"/>
          <p:cNvCxnSpPr/>
          <p:nvPr/>
        </p:nvCxnSpPr>
        <p:spPr>
          <a:xfrm flipV="1">
            <a:off x="2195736" y="3645024"/>
            <a:ext cx="0" cy="2067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 flipV="1">
            <a:off x="5508104" y="3645024"/>
            <a:ext cx="0" cy="2067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Łuk 9"/>
          <p:cNvSpPr/>
          <p:nvPr/>
        </p:nvSpPr>
        <p:spPr>
          <a:xfrm>
            <a:off x="2195736" y="5352040"/>
            <a:ext cx="3312368" cy="720080"/>
          </a:xfrm>
          <a:prstGeom prst="arc">
            <a:avLst>
              <a:gd name="adj1" fmla="val 10831422"/>
              <a:gd name="adj2" fmla="val 0"/>
            </a:avLst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Łuk 10"/>
          <p:cNvSpPr/>
          <p:nvPr/>
        </p:nvSpPr>
        <p:spPr>
          <a:xfrm rot="10800000">
            <a:off x="2195736" y="5352040"/>
            <a:ext cx="3312368" cy="720080"/>
          </a:xfrm>
          <a:prstGeom prst="arc">
            <a:avLst>
              <a:gd name="adj1" fmla="val 10831422"/>
              <a:gd name="adj2" fmla="val 0"/>
            </a:avLst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3" name="Łącznik prostoliniowy 12"/>
          <p:cNvCxnSpPr>
            <a:stCxn id="11" idx="2"/>
            <a:endCxn id="10" idx="2"/>
          </p:cNvCxnSpPr>
          <p:nvPr/>
        </p:nvCxnSpPr>
        <p:spPr>
          <a:xfrm>
            <a:off x="2195736" y="5712080"/>
            <a:ext cx="33123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>
            <a:off x="2195736" y="3649031"/>
            <a:ext cx="33123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ole tekstowe 16"/>
          <p:cNvSpPr txBox="1"/>
          <p:nvPr/>
        </p:nvSpPr>
        <p:spPr>
          <a:xfrm>
            <a:off x="1763688" y="4355386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/>
              <a:t>h</a:t>
            </a:r>
            <a:endParaRPr lang="pl-PL" sz="3600" dirty="0"/>
          </a:p>
        </p:txBody>
      </p:sp>
      <p:sp>
        <p:nvSpPr>
          <p:cNvPr id="18" name="Elipsa 17"/>
          <p:cNvSpPr/>
          <p:nvPr/>
        </p:nvSpPr>
        <p:spPr>
          <a:xfrm>
            <a:off x="3829060" y="574071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ole tekstowe 18"/>
          <p:cNvSpPr txBox="1"/>
          <p:nvPr/>
        </p:nvSpPr>
        <p:spPr>
          <a:xfrm>
            <a:off x="4139952" y="514490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/>
              <a:t>r</a:t>
            </a:r>
            <a:endParaRPr lang="pl-PL" sz="3600" dirty="0"/>
          </a:p>
        </p:txBody>
      </p:sp>
      <p:cxnSp>
        <p:nvCxnSpPr>
          <p:cNvPr id="6" name="Łącznik prosty ze strzałką 5"/>
          <p:cNvCxnSpPr/>
          <p:nvPr/>
        </p:nvCxnSpPr>
        <p:spPr>
          <a:xfrm flipH="1">
            <a:off x="4499992" y="2132856"/>
            <a:ext cx="3456384" cy="333521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7813477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000" dirty="0" smtClean="0"/>
              <a:t>Oznaczmy promień podstawy przez r, a wysokość walca przez h.</a:t>
            </a:r>
            <a:endParaRPr lang="pl-PL" sz="4000" dirty="0"/>
          </a:p>
        </p:txBody>
      </p:sp>
      <p:sp>
        <p:nvSpPr>
          <p:cNvPr id="5" name="Elipsa 4"/>
          <p:cNvSpPr/>
          <p:nvPr/>
        </p:nvSpPr>
        <p:spPr>
          <a:xfrm>
            <a:off x="2195736" y="3284984"/>
            <a:ext cx="3312368" cy="72008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" name="Łącznik prostoliniowy 6"/>
          <p:cNvCxnSpPr/>
          <p:nvPr/>
        </p:nvCxnSpPr>
        <p:spPr>
          <a:xfrm flipV="1">
            <a:off x="2195736" y="3645024"/>
            <a:ext cx="0" cy="2067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 flipV="1">
            <a:off x="5508104" y="3645024"/>
            <a:ext cx="0" cy="2067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Łuk 9"/>
          <p:cNvSpPr/>
          <p:nvPr/>
        </p:nvSpPr>
        <p:spPr>
          <a:xfrm>
            <a:off x="2195736" y="5352040"/>
            <a:ext cx="3312368" cy="720080"/>
          </a:xfrm>
          <a:prstGeom prst="arc">
            <a:avLst>
              <a:gd name="adj1" fmla="val 10831422"/>
              <a:gd name="adj2" fmla="val 0"/>
            </a:avLst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Łuk 10"/>
          <p:cNvSpPr/>
          <p:nvPr/>
        </p:nvSpPr>
        <p:spPr>
          <a:xfrm rot="10800000">
            <a:off x="2195736" y="5352040"/>
            <a:ext cx="3312368" cy="720080"/>
          </a:xfrm>
          <a:prstGeom prst="arc">
            <a:avLst>
              <a:gd name="adj1" fmla="val 10831422"/>
              <a:gd name="adj2" fmla="val 0"/>
            </a:avLst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3" name="Łącznik prostoliniowy 12"/>
          <p:cNvCxnSpPr>
            <a:stCxn id="11" idx="2"/>
            <a:endCxn id="10" idx="2"/>
          </p:cNvCxnSpPr>
          <p:nvPr/>
        </p:nvCxnSpPr>
        <p:spPr>
          <a:xfrm>
            <a:off x="2195736" y="5712080"/>
            <a:ext cx="33123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>
            <a:off x="2195736" y="3649031"/>
            <a:ext cx="33123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ole tekstowe 16"/>
          <p:cNvSpPr txBox="1"/>
          <p:nvPr/>
        </p:nvSpPr>
        <p:spPr>
          <a:xfrm>
            <a:off x="1767492" y="4355386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/>
              <a:t>h</a:t>
            </a:r>
            <a:endParaRPr lang="pl-PL" sz="3600" dirty="0"/>
          </a:p>
        </p:txBody>
      </p:sp>
      <p:sp>
        <p:nvSpPr>
          <p:cNvPr id="18" name="Elipsa 17"/>
          <p:cNvSpPr/>
          <p:nvPr/>
        </p:nvSpPr>
        <p:spPr>
          <a:xfrm>
            <a:off x="3829060" y="574071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ole tekstowe 18"/>
          <p:cNvSpPr txBox="1"/>
          <p:nvPr/>
        </p:nvSpPr>
        <p:spPr>
          <a:xfrm>
            <a:off x="4139952" y="514490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/>
              <a:t>r</a:t>
            </a:r>
            <a:endParaRPr lang="pl-PL" sz="3600" dirty="0"/>
          </a:p>
        </p:txBody>
      </p:sp>
      <p:cxnSp>
        <p:nvCxnSpPr>
          <p:cNvPr id="6" name="Łącznik prosty ze strzałką 5"/>
          <p:cNvCxnSpPr/>
          <p:nvPr/>
        </p:nvCxnSpPr>
        <p:spPr>
          <a:xfrm flipH="1">
            <a:off x="4499992" y="2132856"/>
            <a:ext cx="3456384" cy="333521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/>
          <p:nvPr/>
        </p:nvCxnSpPr>
        <p:spPr>
          <a:xfrm flipH="1">
            <a:off x="2146587" y="2852936"/>
            <a:ext cx="3001477" cy="17745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6733842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476672"/>
                <a:ext cx="8229600" cy="59046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3600" dirty="0" smtClean="0"/>
                  <a:t>Pole podstawy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3600" b="0" i="1" smtClean="0">
                        <a:latin typeface="Cambria Math"/>
                      </a:rPr>
                      <m:t>𝑃𝑝</m:t>
                    </m:r>
                    <m:r>
                      <a:rPr lang="pl-PL" sz="3600" b="0" i="1" smtClean="0">
                        <a:latin typeface="Cambria Math"/>
                      </a:rPr>
                      <m:t>=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3600" dirty="0" smtClean="0"/>
                  <a:t>,</a:t>
                </a:r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476672"/>
                <a:ext cx="8229600" cy="5904656"/>
              </a:xfrm>
              <a:blipFill rotWithShape="1">
                <a:blip r:embed="rId2" cstate="print"/>
                <a:stretch>
                  <a:fillRect l="-2296" t="-154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63716412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476672"/>
                <a:ext cx="8229600" cy="59046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3600" dirty="0" smtClean="0"/>
                  <a:t>Pole podstawy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3600" b="0" i="1" smtClean="0">
                        <a:latin typeface="Cambria Math"/>
                      </a:rPr>
                      <m:t>𝑃𝑝</m:t>
                    </m:r>
                    <m:r>
                      <a:rPr lang="pl-PL" sz="3600" b="0" i="1" smtClean="0">
                        <a:latin typeface="Cambria Math"/>
                      </a:rPr>
                      <m:t>=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3600" dirty="0" smtClean="0"/>
                  <a:t>,</a:t>
                </a:r>
              </a:p>
              <a:p>
                <a:pPr marL="0" indent="0">
                  <a:buNone/>
                </a:pPr>
                <a:r>
                  <a:rPr lang="pl-PL" sz="3600" dirty="0" smtClean="0"/>
                  <a:t>A pole powierzchni bocznej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600" b="0" i="1" smtClean="0">
                          <a:latin typeface="Cambria Math"/>
                        </a:rPr>
                        <m:t>𝑃𝑏</m:t>
                      </m:r>
                      <m:r>
                        <a:rPr lang="pl-PL" sz="3600" b="0" i="1" smtClean="0">
                          <a:latin typeface="Cambria Math"/>
                        </a:rPr>
                        <m:t>=2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∗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pl-PL" sz="3600" b="0" dirty="0" smtClean="0">
                  <a:ea typeface="Cambria Math"/>
                </a:endParaRPr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476672"/>
                <a:ext cx="8229600" cy="5904656"/>
              </a:xfrm>
              <a:blipFill rotWithShape="1">
                <a:blip r:embed="rId2" cstate="print"/>
                <a:stretch>
                  <a:fillRect l="-2296" t="-154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724694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476672"/>
                <a:ext cx="8229600" cy="626469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3600" dirty="0" smtClean="0"/>
                  <a:t>Pole podstawy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3600" b="0" i="1" smtClean="0">
                        <a:latin typeface="Cambria Math"/>
                      </a:rPr>
                      <m:t>𝑃𝑝</m:t>
                    </m:r>
                    <m:r>
                      <a:rPr lang="pl-PL" sz="3600" b="0" i="1" smtClean="0">
                        <a:latin typeface="Cambria Math"/>
                      </a:rPr>
                      <m:t>=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3600" dirty="0" smtClean="0"/>
                  <a:t>,</a:t>
                </a:r>
              </a:p>
              <a:p>
                <a:pPr marL="0" indent="0">
                  <a:buNone/>
                </a:pPr>
                <a:r>
                  <a:rPr lang="pl-PL" sz="3600" dirty="0" smtClean="0"/>
                  <a:t>A pole powierzchni bocznej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600" b="0" i="1" smtClean="0">
                          <a:latin typeface="Cambria Math"/>
                        </a:rPr>
                        <m:t>𝑃𝑏</m:t>
                      </m:r>
                      <m:r>
                        <a:rPr lang="pl-PL" sz="3600" b="0" i="1" smtClean="0">
                          <a:latin typeface="Cambria Math"/>
                        </a:rPr>
                        <m:t>=2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∗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pl-PL" sz="3600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sz="3600" dirty="0" smtClean="0"/>
                  <a:t>Otrzymujemy równość: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3600" b="0" i="1" smtClean="0">
                        <a:latin typeface="Cambria Math"/>
                      </a:rPr>
                      <m:t>2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∗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h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pl-PL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m:rPr>
                        <m:lit/>
                      </m:rPr>
                      <a:rPr lang="pl-PL" sz="36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\</m:t>
                    </m:r>
                  </m:oMath>
                </a14:m>
                <a:r>
                  <a:rPr lang="pl-PL" sz="3600" b="0" dirty="0" smtClean="0">
                    <a:ea typeface="Cambria Math"/>
                  </a:rPr>
                  <a:t>:</a:t>
                </a:r>
                <a14:m>
                  <m:oMath xmlns:m="http://schemas.openxmlformats.org/officeDocument/2006/math">
                    <m:r>
                      <a:rPr lang="pl-PL" sz="3600" b="0" i="1" dirty="0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pl-PL" sz="3600" b="0" i="1" dirty="0" smtClean="0">
                        <a:latin typeface="Cambria Math"/>
                        <a:ea typeface="Cambria Math"/>
                      </a:rPr>
                      <m:t>𝑟</m:t>
                    </m:r>
                  </m:oMath>
                </a14:m>
                <a:endParaRPr lang="pl-PL" sz="36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3600" b="0" i="1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h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=3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\</m:t>
                    </m:r>
                  </m:oMath>
                </a14:m>
                <a:r>
                  <a:rPr lang="pl-PL" sz="3600" b="0" dirty="0" smtClean="0">
                    <a:ea typeface="Cambria Math"/>
                  </a:rPr>
                  <a:t>:2</a:t>
                </a:r>
              </a:p>
              <a:p>
                <a:pPr marL="0" indent="0" algn="ctr">
                  <a:buNone/>
                </a:pPr>
                <a:endParaRPr lang="pl-PL" sz="36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:endParaRPr lang="pl-PL" sz="36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:endParaRPr lang="pl-PL" sz="36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:endParaRPr lang="pl-PL" sz="3600" b="0" dirty="0" smtClean="0">
                  <a:ea typeface="Cambria Math"/>
                </a:endParaRPr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476672"/>
                <a:ext cx="8229600" cy="6264696"/>
              </a:xfrm>
              <a:blipFill rotWithShape="1">
                <a:blip r:embed="rId2" cstate="print"/>
                <a:stretch>
                  <a:fillRect l="-2296" t="-145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62053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ymbol zastępczy zawartości 2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628800"/>
            <a:ext cx="4693591" cy="4525963"/>
          </a:xfrm>
        </p:spPr>
      </p:pic>
      <p:sp>
        <p:nvSpPr>
          <p:cNvPr id="23" name="pole tekstowe 22"/>
          <p:cNvSpPr txBox="1"/>
          <p:nvPr/>
        </p:nvSpPr>
        <p:spPr>
          <a:xfrm>
            <a:off x="5148064" y="257419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Krawędzie boczne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1115616" y="126876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1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476672"/>
                <a:ext cx="8229600" cy="626469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3600" dirty="0" smtClean="0"/>
                  <a:t>Pole podstawy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3600" b="0" i="1" smtClean="0">
                        <a:latin typeface="Cambria Math"/>
                      </a:rPr>
                      <m:t>𝑃𝑝</m:t>
                    </m:r>
                    <m:r>
                      <a:rPr lang="pl-PL" sz="3600" b="0" i="1" smtClean="0">
                        <a:latin typeface="Cambria Math"/>
                      </a:rPr>
                      <m:t>=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3600" dirty="0" smtClean="0"/>
                  <a:t>,</a:t>
                </a:r>
              </a:p>
              <a:p>
                <a:pPr marL="0" indent="0">
                  <a:buNone/>
                </a:pPr>
                <a:r>
                  <a:rPr lang="pl-PL" sz="3600" dirty="0" smtClean="0"/>
                  <a:t>A pole powierzchni bocznej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600" b="0" i="1" smtClean="0">
                          <a:latin typeface="Cambria Math"/>
                        </a:rPr>
                        <m:t>𝑃𝑏</m:t>
                      </m:r>
                      <m:r>
                        <a:rPr lang="pl-PL" sz="3600" b="0" i="1" smtClean="0">
                          <a:latin typeface="Cambria Math"/>
                        </a:rPr>
                        <m:t>=2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∗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pl-PL" sz="3600" b="0" i="1" smtClean="0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pl-PL" sz="3600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sz="3600" dirty="0" smtClean="0"/>
                  <a:t>Otrzymujemy równość: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3600" b="0" i="1" smtClean="0">
                        <a:latin typeface="Cambria Math"/>
                      </a:rPr>
                      <m:t>2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∗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h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pl-PL" sz="36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pl-PL" sz="3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pl-PL" sz="3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m:rPr>
                        <m:lit/>
                      </m:rPr>
                      <a:rPr lang="pl-PL" sz="36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\</m:t>
                    </m:r>
                  </m:oMath>
                </a14:m>
                <a:r>
                  <a:rPr lang="pl-PL" sz="3600" b="0" dirty="0" smtClean="0">
                    <a:ea typeface="Cambria Math"/>
                  </a:rPr>
                  <a:t>:</a:t>
                </a:r>
                <a14:m>
                  <m:oMath xmlns:m="http://schemas.openxmlformats.org/officeDocument/2006/math">
                    <m:r>
                      <a:rPr lang="pl-PL" sz="3600" b="0" i="1" dirty="0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pl-PL" sz="3600" b="0" i="1" dirty="0" smtClean="0">
                        <a:latin typeface="Cambria Math"/>
                        <a:ea typeface="Cambria Math"/>
                      </a:rPr>
                      <m:t>𝑟</m:t>
                    </m:r>
                  </m:oMath>
                </a14:m>
                <a:endParaRPr lang="pl-PL" sz="36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3600" b="0" i="1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h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=3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pl-PL" sz="3600" b="0" i="1" smtClean="0">
                        <a:latin typeface="Cambria Math"/>
                        <a:ea typeface="Cambria Math"/>
                      </a:rPr>
                      <m:t>\</m:t>
                    </m:r>
                  </m:oMath>
                </a14:m>
                <a:r>
                  <a:rPr lang="pl-PL" sz="3600" b="0" dirty="0" smtClean="0">
                    <a:ea typeface="Cambria Math"/>
                  </a:rPr>
                  <a:t>:2</a:t>
                </a:r>
              </a:p>
              <a:p>
                <a:pPr marL="0" indent="0">
                  <a:buNone/>
                </a:pPr>
                <a:r>
                  <a:rPr lang="pl-PL" sz="3600" dirty="0"/>
                  <a:t>Skąd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sz="3600" i="1">
                        <a:latin typeface="Cambria Math"/>
                      </a:rPr>
                      <m:t>h</m:t>
                    </m:r>
                    <m:r>
                      <a:rPr lang="pl-PL" sz="3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sz="36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pl-PL" sz="36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pl-PL" sz="3600" i="1">
                        <a:latin typeface="Cambria Math"/>
                      </a:rPr>
                      <m:t>𝑟</m:t>
                    </m:r>
                  </m:oMath>
                </a14:m>
                <a:r>
                  <a:rPr lang="pl-PL" sz="3600" dirty="0"/>
                  <a:t>.</a:t>
                </a:r>
                <a:endParaRPr lang="pl-PL" sz="3600" dirty="0"/>
              </a:p>
              <a:p>
                <a:pPr marL="0" indent="0" algn="ctr">
                  <a:buNone/>
                </a:pPr>
                <a:endParaRPr lang="pl-PL" sz="36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:endParaRPr lang="pl-PL" sz="36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:endParaRPr lang="pl-PL" sz="36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:endParaRPr lang="pl-PL" sz="3600" b="0" dirty="0" smtClean="0">
                  <a:ea typeface="Cambria Math"/>
                </a:endParaRPr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476672"/>
                <a:ext cx="8229600" cy="6264696"/>
              </a:xfrm>
              <a:blipFill rotWithShape="1">
                <a:blip r:embed="rId2" cstate="print"/>
                <a:stretch>
                  <a:fillRect l="-2296" t="-145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724694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1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Tomek zbudował prostopadłościan z jednakowych klocków sześciennych. Jego siostra Ania zdemontowała najwyższą warstwę składającą się z 77 klocków. Następnie jego starszy brat Sławek zdemontował warstwę z boku zawierającą 55 klocków. Na koniec jego młodszy brat Janek zdemontował warstwę z przodu. Ile klocków pozostało w takim pomniejszonym prostopadłościanie? 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84340589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Przez a i b oznaczmy wymiary jednej warstwy prostopadłościanu, zaś przez c liczbę warstw. </a:t>
                </a:r>
              </a:p>
              <a:p>
                <a:pPr marL="0" indent="0">
                  <a:buNone/>
                </a:pPr>
                <a:r>
                  <a:rPr lang="pl-PL" dirty="0" smtClean="0"/>
                  <a:t>Z treści zadania wynika, że liczby a, b i c spełniają równość: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b="1" i="1" smtClean="0">
                        <a:latin typeface="Cambria Math"/>
                      </a:rPr>
                      <m:t>𝒂</m:t>
                    </m:r>
                    <m:r>
                      <a:rPr lang="pl-PL" b="1" i="1" smtClean="0">
                        <a:latin typeface="Cambria Math"/>
                      </a:rPr>
                      <m:t>∗</m:t>
                    </m:r>
                    <m:r>
                      <a:rPr lang="pl-PL" b="1" i="1" smtClean="0">
                        <a:latin typeface="Cambria Math"/>
                      </a:rPr>
                      <m:t>𝒃</m:t>
                    </m:r>
                    <m:r>
                      <a:rPr lang="pl-PL" b="1" i="1" smtClean="0">
                        <a:latin typeface="Cambria Math"/>
                      </a:rPr>
                      <m:t>=</m:t>
                    </m:r>
                    <m:r>
                      <a:rPr lang="pl-PL" b="1" i="1" smtClean="0">
                        <a:latin typeface="Cambria Math"/>
                      </a:rPr>
                      <m:t>𝟕𝟕</m:t>
                    </m:r>
                  </m:oMath>
                </a14:m>
                <a:r>
                  <a:rPr lang="pl-PL" b="1" dirty="0" smtClean="0"/>
                  <a:t>,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pl-PL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b="1" i="1">
                              <a:latin typeface="Cambria Math"/>
                            </a:rPr>
                            <m:t>𝒄</m:t>
                          </m:r>
                          <m:r>
                            <a:rPr lang="pl-PL" b="1" i="1">
                              <a:latin typeface="Cambria Math"/>
                            </a:rPr>
                            <m:t>−</m:t>
                          </m:r>
                          <m:r>
                            <a:rPr lang="pl-PL" b="1" i="1">
                              <a:latin typeface="Cambria Math"/>
                            </a:rPr>
                            <m:t>𝟏</m:t>
                          </m:r>
                        </m:e>
                      </m:d>
                      <m:r>
                        <a:rPr lang="pl-PL" b="1" i="1">
                          <a:latin typeface="Cambria Math"/>
                        </a:rPr>
                        <m:t>∗</m:t>
                      </m:r>
                      <m:r>
                        <a:rPr lang="pl-PL" b="1" i="1">
                          <a:latin typeface="Cambria Math"/>
                        </a:rPr>
                        <m:t>𝒃</m:t>
                      </m:r>
                      <m:r>
                        <a:rPr lang="pl-PL" b="1" i="1">
                          <a:latin typeface="Cambria Math"/>
                        </a:rPr>
                        <m:t>=</m:t>
                      </m:r>
                      <m:r>
                        <a:rPr lang="pl-PL" b="1" i="1">
                          <a:latin typeface="Cambria Math"/>
                        </a:rPr>
                        <m:t>𝟓𝟓</m:t>
                      </m:r>
                    </m:oMath>
                  </m:oMathPara>
                </a14:m>
                <a:endParaRPr lang="pl-PL" b="1" dirty="0"/>
              </a:p>
              <a:p>
                <a:pPr marL="0" indent="0" algn="ctr">
                  <a:buNone/>
                </a:pPr>
                <a:endParaRPr lang="pl-PL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 r="-296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16604672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9570" y="455998"/>
            <a:ext cx="7384860" cy="594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191773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9570" y="455998"/>
            <a:ext cx="7384860" cy="594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905087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9570" y="455998"/>
            <a:ext cx="7384860" cy="594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973931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pl-PL" sz="4000" dirty="0" smtClean="0"/>
              <a:t>Stąd b = 11, a = 7, c = 6 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pl-PL" sz="4000" dirty="0" smtClean="0"/>
              <a:t>I prostopadłościan po tych demontażach zawiera 300 sześcianów. 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xmlns="" val="413003498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6837" y="818785"/>
            <a:ext cx="6630326" cy="52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582568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2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Rysunek przedstawia siatkę pewnej bryły, której ścianami są trzy kwadraty o boku 4, podstawowymi zaś trójkąty równoboczne. Jaka jest objętość bryły?</a:t>
            </a:r>
            <a:endParaRPr lang="pl-PL" dirty="0"/>
          </a:p>
        </p:txBody>
      </p:sp>
      <p:cxnSp>
        <p:nvCxnSpPr>
          <p:cNvPr id="4" name="Łącznik prostoliniowy 3"/>
          <p:cNvCxnSpPr/>
          <p:nvPr/>
        </p:nvCxnSpPr>
        <p:spPr>
          <a:xfrm flipV="1">
            <a:off x="1816184" y="4531096"/>
            <a:ext cx="0" cy="10407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>
            <a:off x="1816184" y="5569386"/>
            <a:ext cx="4095127" cy="24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>
            <a:off x="1816184" y="4541724"/>
            <a:ext cx="409512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5908869" y="4541724"/>
            <a:ext cx="0" cy="10407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 flipV="1">
            <a:off x="4539294" y="4531096"/>
            <a:ext cx="0" cy="10407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 flipV="1">
            <a:off x="3175297" y="4528670"/>
            <a:ext cx="0" cy="10407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 flipH="1" flipV="1">
            <a:off x="3863747" y="3501008"/>
            <a:ext cx="675547" cy="10407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oliniowy 21"/>
          <p:cNvCxnSpPr/>
          <p:nvPr/>
        </p:nvCxnSpPr>
        <p:spPr>
          <a:xfrm flipV="1">
            <a:off x="3188200" y="3501008"/>
            <a:ext cx="675547" cy="10407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oliniowy 22"/>
          <p:cNvCxnSpPr/>
          <p:nvPr/>
        </p:nvCxnSpPr>
        <p:spPr>
          <a:xfrm flipH="1" flipV="1">
            <a:off x="3188200" y="5582440"/>
            <a:ext cx="675547" cy="10407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oliniowy 23"/>
          <p:cNvCxnSpPr/>
          <p:nvPr/>
        </p:nvCxnSpPr>
        <p:spPr>
          <a:xfrm flipV="1">
            <a:off x="3863746" y="5566159"/>
            <a:ext cx="675547" cy="10407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9810697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Bryłą jest graniastosłup prawidłowy trójkątny. Objętość tej bryły to:  </a:t>
                </a:r>
                <a14:m>
                  <m:oMath xmlns:m="http://schemas.openxmlformats.org/officeDocument/2006/math"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𝑽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𝑷𝒑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∗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𝑯</m:t>
                    </m:r>
                  </m:oMath>
                </a14:m>
                <a:r>
                  <a:rPr lang="pl-PL" b="1" dirty="0" smtClean="0">
                    <a:solidFill>
                      <a:srgbClr val="C00000"/>
                    </a:solidFill>
                  </a:rPr>
                  <a:t>. </a:t>
                </a:r>
                <a:endParaRPr lang="pl-PL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  <a:blipFill rotWithShape="1">
                <a:blip r:embed="rId2" cstate="print"/>
                <a:stretch>
                  <a:fillRect l="-2720" t="-141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V="1">
            <a:off x="628311" y="2845655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rot="16200000" flipV="1">
            <a:off x="1839053" y="4056398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V="1">
            <a:off x="3049796" y="2845656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16200000" flipV="1">
            <a:off x="1839054" y="1635303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>
            <a:off x="2140479" y="4285815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>
            <a:off x="2140478" y="1864721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628310" y="4285815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628311" y="1864331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2140479" y="1864330"/>
            <a:ext cx="0" cy="242148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86610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ymbol zastępczy zawartości 2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628800"/>
            <a:ext cx="4693591" cy="4525963"/>
          </a:xfrm>
        </p:spPr>
      </p:pic>
      <p:sp>
        <p:nvSpPr>
          <p:cNvPr id="23" name="pole tekstowe 22"/>
          <p:cNvSpPr txBox="1"/>
          <p:nvPr/>
        </p:nvSpPr>
        <p:spPr>
          <a:xfrm>
            <a:off x="5148064" y="257419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Krawędzie boczne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1115616" y="126876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Wierzchołek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5868144" y="31518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Podstawa ostrosłupa</a:t>
            </a:r>
            <a:endParaRPr lang="pl-PL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1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Bryłą jest graniastosłup prawidłowy trójkątny. Objętość tej bryły to:  </a:t>
                </a:r>
                <a14:m>
                  <m:oMath xmlns:m="http://schemas.openxmlformats.org/officeDocument/2006/math"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𝑽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𝑷𝒑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∗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𝑯</m:t>
                    </m:r>
                  </m:oMath>
                </a14:m>
                <a:r>
                  <a:rPr lang="pl-PL" b="1" dirty="0" smtClean="0">
                    <a:solidFill>
                      <a:srgbClr val="C00000"/>
                    </a:solidFill>
                  </a:rPr>
                  <a:t>. </a:t>
                </a:r>
                <a:endParaRPr lang="pl-PL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  <a:blipFill rotWithShape="1">
                <a:blip r:embed="rId2" cstate="print"/>
                <a:stretch>
                  <a:fillRect l="-2720" t="-141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V="1">
            <a:off x="628311" y="2845655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rot="16200000" flipV="1">
            <a:off x="1839053" y="4056398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V="1">
            <a:off x="3049796" y="2845656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16200000" flipV="1">
            <a:off x="1839054" y="1635303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>
            <a:off x="2140479" y="4285815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>
            <a:off x="2140478" y="1864721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628310" y="4285815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628311" y="1864331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2140479" y="1864330"/>
            <a:ext cx="0" cy="242148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/>
          <p:cNvSpPr txBox="1"/>
          <p:nvPr/>
        </p:nvSpPr>
        <p:spPr>
          <a:xfrm>
            <a:off x="899592" y="3577929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i="1" dirty="0"/>
              <a:t>H</a:t>
            </a:r>
          </a:p>
        </p:txBody>
      </p:sp>
      <p:cxnSp>
        <p:nvCxnSpPr>
          <p:cNvPr id="17" name="Łącznik prosty ze strzałką 16"/>
          <p:cNvCxnSpPr/>
          <p:nvPr/>
        </p:nvCxnSpPr>
        <p:spPr>
          <a:xfrm flipV="1">
            <a:off x="1293957" y="3577929"/>
            <a:ext cx="723438" cy="37001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8781945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Bryłą jest graniastosłup prawidłowy trójkątny. Objętość tej bryły to:  </a:t>
                </a:r>
                <a14:m>
                  <m:oMath xmlns:m="http://schemas.openxmlformats.org/officeDocument/2006/math"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𝑽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𝑷𝒑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∗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𝑯</m:t>
                    </m:r>
                  </m:oMath>
                </a14:m>
                <a:r>
                  <a:rPr lang="pl-PL" b="1" dirty="0" smtClean="0">
                    <a:solidFill>
                      <a:srgbClr val="C00000"/>
                    </a:solidFill>
                  </a:rPr>
                  <a:t>. </a:t>
                </a:r>
                <a:endParaRPr lang="pl-PL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  <a:blipFill rotWithShape="1">
                <a:blip r:embed="rId2" cstate="print"/>
                <a:stretch>
                  <a:fillRect l="-2720" t="-141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V="1">
            <a:off x="628311" y="2845655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rot="16200000" flipV="1">
            <a:off x="1839053" y="4056398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V="1">
            <a:off x="3049796" y="2845656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16200000" flipV="1">
            <a:off x="1839054" y="1635303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>
            <a:off x="2140479" y="4285815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>
            <a:off x="2140478" y="1864721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628310" y="4285815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628311" y="1864331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2140479" y="1864330"/>
            <a:ext cx="0" cy="242148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/>
          <p:cNvSpPr txBox="1"/>
          <p:nvPr/>
        </p:nvSpPr>
        <p:spPr>
          <a:xfrm>
            <a:off x="628311" y="5629890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i="1" dirty="0" err="1" smtClean="0"/>
              <a:t>Pp</a:t>
            </a:r>
            <a:endParaRPr lang="pl-PL" sz="4000" b="1" i="1" dirty="0"/>
          </a:p>
        </p:txBody>
      </p:sp>
      <p:cxnSp>
        <p:nvCxnSpPr>
          <p:cNvPr id="15" name="Łącznik prosty ze strzałką 14"/>
          <p:cNvCxnSpPr/>
          <p:nvPr/>
        </p:nvCxnSpPr>
        <p:spPr>
          <a:xfrm flipV="1">
            <a:off x="1115616" y="4869160"/>
            <a:ext cx="723438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/>
          <p:cNvSpPr txBox="1"/>
          <p:nvPr/>
        </p:nvSpPr>
        <p:spPr>
          <a:xfrm>
            <a:off x="899592" y="3577929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i="1" dirty="0"/>
              <a:t>H</a:t>
            </a:r>
          </a:p>
        </p:txBody>
      </p:sp>
      <p:cxnSp>
        <p:nvCxnSpPr>
          <p:cNvPr id="17" name="Łącznik prosty ze strzałką 16"/>
          <p:cNvCxnSpPr/>
          <p:nvPr/>
        </p:nvCxnSpPr>
        <p:spPr>
          <a:xfrm flipV="1">
            <a:off x="1293957" y="3577929"/>
            <a:ext cx="723438" cy="37001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8781945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Bryłą jest graniastosłup prawidłowy trójkątny. Objętość tej bryły to:  </a:t>
                </a:r>
                <a14:m>
                  <m:oMath xmlns:m="http://schemas.openxmlformats.org/officeDocument/2006/math"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𝑽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𝑷𝒑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∗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𝑯</m:t>
                    </m:r>
                  </m:oMath>
                </a14:m>
                <a:r>
                  <a:rPr lang="pl-PL" b="1" dirty="0" smtClean="0">
                    <a:solidFill>
                      <a:srgbClr val="C00000"/>
                    </a:solidFill>
                  </a:rPr>
                  <a:t>. </a:t>
                </a:r>
                <a:r>
                  <a:rPr lang="pl-PL" dirty="0" smtClean="0"/>
                  <a:t>Podstawą jest trójkąt równoboczny o boku równym 4, zatem </a:t>
                </a:r>
                <a:r>
                  <a:rPr lang="pl-PL" b="1" i="1" dirty="0" err="1" smtClean="0">
                    <a:solidFill>
                      <a:srgbClr val="C00000"/>
                    </a:solidFill>
                  </a:rPr>
                  <a:t>Pp</a:t>
                </a:r>
                <a:r>
                  <a:rPr lang="pl-PL" dirty="0" smtClean="0"/>
                  <a:t> jest równe </a:t>
                </a:r>
                <a14:m>
                  <m:oMath xmlns:m="http://schemas.openxmlformats.org/officeDocument/2006/math">
                    <m:r>
                      <a:rPr lang="pl-PL" b="0" i="1" smtClean="0">
                        <a:solidFill>
                          <a:srgbClr val="C00000"/>
                        </a:solidFill>
                        <a:latin typeface="Cambria Math"/>
                      </a:rPr>
                      <m:t>4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pl-PL" dirty="0" smtClean="0"/>
                  <a:t>. </a:t>
                </a:r>
                <a:endParaRPr lang="pl-PL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  <a:blipFill rotWithShape="1">
                <a:blip r:embed="rId2" cstate="print"/>
                <a:stretch>
                  <a:fillRect l="-2720" t="-141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V="1">
            <a:off x="628311" y="2845655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rot="16200000" flipV="1">
            <a:off x="1839053" y="4056398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V="1">
            <a:off x="3049796" y="2845656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16200000" flipV="1">
            <a:off x="1839054" y="1635303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>
            <a:off x="2140479" y="4285815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>
            <a:off x="2140478" y="1864721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628310" y="4285815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628311" y="1864331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2140479" y="1864330"/>
            <a:ext cx="0" cy="242148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/>
          <p:cNvSpPr txBox="1"/>
          <p:nvPr/>
        </p:nvSpPr>
        <p:spPr>
          <a:xfrm>
            <a:off x="628311" y="5629890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i="1" dirty="0" err="1" smtClean="0"/>
              <a:t>Pp</a:t>
            </a:r>
            <a:endParaRPr lang="pl-PL" sz="4000" b="1" i="1" dirty="0"/>
          </a:p>
        </p:txBody>
      </p:sp>
      <p:cxnSp>
        <p:nvCxnSpPr>
          <p:cNvPr id="14" name="Łącznik prosty ze strzałką 13"/>
          <p:cNvCxnSpPr/>
          <p:nvPr/>
        </p:nvCxnSpPr>
        <p:spPr>
          <a:xfrm flipV="1">
            <a:off x="1115616" y="4869160"/>
            <a:ext cx="723438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1124442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Bryłą jest graniastosłup prawidłowy trójkątny. Objętość tej bryły to:  </a:t>
                </a:r>
                <a14:m>
                  <m:oMath xmlns:m="http://schemas.openxmlformats.org/officeDocument/2006/math"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𝑽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𝑷𝒑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∗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𝑯</m:t>
                    </m:r>
                  </m:oMath>
                </a14:m>
                <a:r>
                  <a:rPr lang="pl-PL" b="1" dirty="0" smtClean="0">
                    <a:solidFill>
                      <a:srgbClr val="C00000"/>
                    </a:solidFill>
                  </a:rPr>
                  <a:t>. </a:t>
                </a:r>
                <a:r>
                  <a:rPr lang="pl-PL" dirty="0" smtClean="0"/>
                  <a:t>Podstawą jest trójkąt równoboczny o boku równym 4, zatem </a:t>
                </a:r>
                <a:r>
                  <a:rPr lang="pl-PL" b="1" i="1" dirty="0" err="1" smtClean="0">
                    <a:solidFill>
                      <a:srgbClr val="C00000"/>
                    </a:solidFill>
                  </a:rPr>
                  <a:t>Pp</a:t>
                </a:r>
                <a:r>
                  <a:rPr lang="pl-PL" dirty="0" smtClean="0"/>
                  <a:t> jest równe </a:t>
                </a:r>
                <a14:m>
                  <m:oMath xmlns:m="http://schemas.openxmlformats.org/officeDocument/2006/math">
                    <m:r>
                      <a:rPr lang="pl-PL" b="0" i="1" smtClean="0">
                        <a:solidFill>
                          <a:srgbClr val="C00000"/>
                        </a:solidFill>
                        <a:latin typeface="Cambria Math"/>
                      </a:rPr>
                      <m:t>4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pl-PL" dirty="0" smtClean="0"/>
                  <a:t>.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𝑃𝑝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l-PL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pl-PL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pl-PL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i="1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pl-PL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pl-PL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16</m:t>
                        </m:r>
                        <m:rad>
                          <m:radPr>
                            <m:degHide m:val="on"/>
                            <m:ctrlPr>
                              <a:rPr lang="pl-PL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i="1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pl-PL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pl-PL" dirty="0" smtClean="0"/>
                  <a:t>=</a:t>
                </a:r>
                <a14:m>
                  <m:oMath xmlns:m="http://schemas.openxmlformats.org/officeDocument/2006/math">
                    <m:r>
                      <a:rPr lang="pl-PL" i="1">
                        <a:solidFill>
                          <a:srgbClr val="C00000"/>
                        </a:solidFill>
                        <a:latin typeface="Cambria Math"/>
                      </a:rPr>
                      <m:t>4</m:t>
                    </m:r>
                    <m:rad>
                      <m:radPr>
                        <m:degHide m:val="on"/>
                        <m:ctrlPr>
                          <a:rPr lang="pl-PL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i="1">
                            <a:solidFill>
                              <a:srgbClr val="C00000"/>
                            </a:solidFill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  <a:blipFill rotWithShape="1">
                <a:blip r:embed="rId2" cstate="print"/>
                <a:stretch>
                  <a:fillRect l="-2720" t="-141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V="1">
            <a:off x="628311" y="2845655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rot="16200000" flipV="1">
            <a:off x="1839053" y="4056398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V="1">
            <a:off x="3049796" y="2845656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16200000" flipV="1">
            <a:off x="1839054" y="1635303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>
            <a:off x="2140479" y="4285815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>
            <a:off x="2140478" y="1864721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628310" y="4285815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628311" y="1864331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2140479" y="1864330"/>
            <a:ext cx="0" cy="242148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2752550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Bryłą jest graniastosłup prawidłowy trójkątny. Objętość tej bryły to:  </a:t>
                </a:r>
                <a14:m>
                  <m:oMath xmlns:m="http://schemas.openxmlformats.org/officeDocument/2006/math"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𝑽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𝑷𝒑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∗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𝑯</m:t>
                    </m:r>
                  </m:oMath>
                </a14:m>
                <a:r>
                  <a:rPr lang="pl-PL" b="1" dirty="0" smtClean="0">
                    <a:solidFill>
                      <a:srgbClr val="C00000"/>
                    </a:solidFill>
                  </a:rPr>
                  <a:t>. </a:t>
                </a:r>
                <a:r>
                  <a:rPr lang="pl-PL" dirty="0" smtClean="0"/>
                  <a:t>Podstawą jest trójkąt równoboczny o boku równym 4, zatem </a:t>
                </a:r>
                <a:r>
                  <a:rPr lang="pl-PL" b="1" i="1" dirty="0" err="1" smtClean="0">
                    <a:solidFill>
                      <a:srgbClr val="C00000"/>
                    </a:solidFill>
                  </a:rPr>
                  <a:t>Pp</a:t>
                </a:r>
                <a:r>
                  <a:rPr lang="pl-PL" dirty="0" smtClean="0"/>
                  <a:t> jest równe </a:t>
                </a:r>
                <a14:m>
                  <m:oMath xmlns:m="http://schemas.openxmlformats.org/officeDocument/2006/math">
                    <m:r>
                      <a:rPr lang="pl-PL" b="0" i="1" smtClean="0">
                        <a:solidFill>
                          <a:srgbClr val="C00000"/>
                        </a:solidFill>
                        <a:latin typeface="Cambria Math"/>
                      </a:rPr>
                      <m:t>4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pl-PL" dirty="0" smtClean="0"/>
                  <a:t>.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𝑃𝑝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l-PL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pl-PL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pl-PL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i="1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pl-PL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pl-PL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16</m:t>
                        </m:r>
                        <m:rad>
                          <m:radPr>
                            <m:degHide m:val="on"/>
                            <m:ctrlPr>
                              <a:rPr lang="pl-PL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i="1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pl-PL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pl-PL" dirty="0" smtClean="0"/>
                  <a:t>=</a:t>
                </a:r>
                <a14:m>
                  <m:oMath xmlns:m="http://schemas.openxmlformats.org/officeDocument/2006/math">
                    <m:r>
                      <a:rPr lang="pl-PL" i="1">
                        <a:solidFill>
                          <a:srgbClr val="C00000"/>
                        </a:solidFill>
                        <a:latin typeface="Cambria Math"/>
                      </a:rPr>
                      <m:t>4</m:t>
                    </m:r>
                    <m:rad>
                      <m:radPr>
                        <m:degHide m:val="on"/>
                        <m:ctrlPr>
                          <a:rPr lang="pl-PL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i="1">
                            <a:solidFill>
                              <a:srgbClr val="C00000"/>
                            </a:solidFill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pl-PL" dirty="0"/>
              </a:p>
              <a:p>
                <a:pPr marL="0" indent="0">
                  <a:buNone/>
                </a:pPr>
                <a:r>
                  <a:rPr lang="pl-PL" dirty="0" smtClean="0"/>
                  <a:t>Wysokość </a:t>
                </a:r>
                <a:r>
                  <a:rPr lang="pl-PL" i="1" dirty="0" smtClean="0">
                    <a:solidFill>
                      <a:srgbClr val="C00000"/>
                    </a:solidFill>
                  </a:rPr>
                  <a:t>H</a:t>
                </a:r>
                <a:r>
                  <a:rPr lang="pl-PL" dirty="0" smtClean="0"/>
                  <a:t> jest równa </a:t>
                </a:r>
                <a:r>
                  <a:rPr lang="pl-PL" dirty="0" smtClean="0">
                    <a:solidFill>
                      <a:srgbClr val="C00000"/>
                    </a:solidFill>
                  </a:rPr>
                  <a:t>4</a:t>
                </a:r>
                <a:r>
                  <a:rPr lang="pl-PL" dirty="0" smtClean="0"/>
                  <a:t>. </a:t>
                </a:r>
                <a:endParaRPr lang="pl-PL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  <a:blipFill rotWithShape="1">
                <a:blip r:embed="rId2" cstate="print"/>
                <a:stretch>
                  <a:fillRect l="-2720" t="-141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V="1">
            <a:off x="628311" y="2845655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rot="16200000" flipV="1">
            <a:off x="1839053" y="4056398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V="1">
            <a:off x="3049796" y="2845656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16200000" flipV="1">
            <a:off x="1839054" y="1635303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>
            <a:off x="2140479" y="4285815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>
            <a:off x="2140478" y="1864721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628310" y="4285815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628311" y="1864331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2140479" y="1864330"/>
            <a:ext cx="0" cy="242148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ze strzałką 12"/>
          <p:cNvCxnSpPr/>
          <p:nvPr/>
        </p:nvCxnSpPr>
        <p:spPr>
          <a:xfrm flipV="1">
            <a:off x="1293957" y="3577929"/>
            <a:ext cx="723438" cy="37001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ole tekstowe 13"/>
          <p:cNvSpPr txBox="1"/>
          <p:nvPr/>
        </p:nvSpPr>
        <p:spPr>
          <a:xfrm>
            <a:off x="899592" y="3577929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i="1" dirty="0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xmlns="" val="421124442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pl-PL" dirty="0" smtClean="0"/>
                  <a:t>Bryłą jest graniastosłup prawidłowy trójkątny. Objętość tej bryły to:  </a:t>
                </a:r>
                <a14:m>
                  <m:oMath xmlns:m="http://schemas.openxmlformats.org/officeDocument/2006/math"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𝑽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𝑷𝒑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∗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/>
                      </a:rPr>
                      <m:t>𝑯</m:t>
                    </m:r>
                  </m:oMath>
                </a14:m>
                <a:r>
                  <a:rPr lang="pl-PL" b="1" dirty="0" smtClean="0">
                    <a:solidFill>
                      <a:srgbClr val="C00000"/>
                    </a:solidFill>
                  </a:rPr>
                  <a:t>. </a:t>
                </a:r>
                <a:r>
                  <a:rPr lang="pl-PL" dirty="0" smtClean="0"/>
                  <a:t>Podstawą jest trójkąt równoboczny o boku równym 4, zatem </a:t>
                </a:r>
                <a:r>
                  <a:rPr lang="pl-PL" b="1" i="1" dirty="0" err="1" smtClean="0">
                    <a:solidFill>
                      <a:srgbClr val="C00000"/>
                    </a:solidFill>
                  </a:rPr>
                  <a:t>Pp</a:t>
                </a:r>
                <a:r>
                  <a:rPr lang="pl-PL" dirty="0" smtClean="0"/>
                  <a:t> jest równe </a:t>
                </a:r>
                <a14:m>
                  <m:oMath xmlns:m="http://schemas.openxmlformats.org/officeDocument/2006/math">
                    <m:r>
                      <a:rPr lang="pl-PL" b="0" i="1" smtClean="0">
                        <a:solidFill>
                          <a:srgbClr val="C00000"/>
                        </a:solidFill>
                        <a:latin typeface="Cambria Math"/>
                      </a:rPr>
                      <m:t>4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pl-PL" dirty="0" smtClean="0"/>
                  <a:t>.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𝑃𝑝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l-PL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pl-PL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pl-PL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i="1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pl-PL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pl-PL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16</m:t>
                        </m:r>
                        <m:rad>
                          <m:radPr>
                            <m:degHide m:val="on"/>
                            <m:ctrlPr>
                              <a:rPr lang="pl-PL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i="1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pl-PL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pl-PL" dirty="0" smtClean="0"/>
                  <a:t>=</a:t>
                </a:r>
                <a14:m>
                  <m:oMath xmlns:m="http://schemas.openxmlformats.org/officeDocument/2006/math">
                    <m:r>
                      <a:rPr lang="pl-PL" i="1">
                        <a:solidFill>
                          <a:srgbClr val="C00000"/>
                        </a:solidFill>
                        <a:latin typeface="Cambria Math"/>
                      </a:rPr>
                      <m:t>4</m:t>
                    </m:r>
                    <m:rad>
                      <m:radPr>
                        <m:degHide m:val="on"/>
                        <m:ctrlPr>
                          <a:rPr lang="pl-PL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i="1">
                            <a:solidFill>
                              <a:srgbClr val="C00000"/>
                            </a:solidFill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pl-PL" dirty="0"/>
              </a:p>
              <a:p>
                <a:pPr marL="0" indent="0">
                  <a:buNone/>
                </a:pPr>
                <a:r>
                  <a:rPr lang="pl-PL" dirty="0" smtClean="0"/>
                  <a:t>Wysokość </a:t>
                </a:r>
                <a:r>
                  <a:rPr lang="pl-PL" i="1" dirty="0" smtClean="0">
                    <a:solidFill>
                      <a:srgbClr val="C00000"/>
                    </a:solidFill>
                  </a:rPr>
                  <a:t>H</a:t>
                </a:r>
                <a:r>
                  <a:rPr lang="pl-PL" dirty="0" smtClean="0"/>
                  <a:t> jest równa </a:t>
                </a:r>
                <a:r>
                  <a:rPr lang="pl-PL" dirty="0" smtClean="0">
                    <a:solidFill>
                      <a:srgbClr val="C00000"/>
                    </a:solidFill>
                  </a:rPr>
                  <a:t>4</a:t>
                </a:r>
                <a:r>
                  <a:rPr lang="pl-PL" dirty="0" smtClean="0"/>
                  <a:t>. Objętość bryły jest zatem równa: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b="1" i="1" smtClean="0">
                        <a:latin typeface="Cambria Math"/>
                      </a:rPr>
                      <m:t>𝑽</m:t>
                    </m:r>
                    <m:r>
                      <a:rPr lang="pl-PL" b="1" i="1" smtClean="0">
                        <a:latin typeface="Cambria Math"/>
                      </a:rPr>
                      <m:t>=</m:t>
                    </m:r>
                    <m:r>
                      <a:rPr lang="pl-PL" b="1" i="1" smtClean="0">
                        <a:latin typeface="Cambria Math"/>
                      </a:rPr>
                      <m:t>𝟒</m:t>
                    </m:r>
                    <m:r>
                      <a:rPr lang="pl-PL" b="1" i="1" smtClean="0">
                        <a:latin typeface="Cambria Math"/>
                      </a:rPr>
                      <m:t>∗</m:t>
                    </m:r>
                    <m:r>
                      <a:rPr lang="pl-PL" b="1" i="1" smtClean="0">
                        <a:latin typeface="Cambria Math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pl-PL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1" i="1" smtClean="0">
                            <a:latin typeface="Cambria Math"/>
                          </a:rPr>
                          <m:t>𝟑</m:t>
                        </m:r>
                      </m:e>
                    </m:rad>
                    <m:r>
                      <a:rPr lang="pl-PL" b="1" i="0" smtClean="0">
                        <a:latin typeface="Cambria Math"/>
                      </a:rPr>
                      <m:t>=</m:t>
                    </m:r>
                    <m:r>
                      <a:rPr lang="pl-PL" b="1" i="0" smtClean="0">
                        <a:latin typeface="Cambria Math"/>
                      </a:rPr>
                      <m:t>𝟏𝟔</m:t>
                    </m:r>
                    <m:rad>
                      <m:radPr>
                        <m:degHide m:val="on"/>
                        <m:ctrlPr>
                          <a:rPr lang="pl-PL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b="1" i="1" smtClean="0">
                            <a:latin typeface="Cambria Math"/>
                          </a:rPr>
                          <m:t>𝟑</m:t>
                        </m:r>
                      </m:e>
                    </m:rad>
                  </m:oMath>
                </a14:m>
                <a:r>
                  <a:rPr lang="pl-PL" b="1" dirty="0" smtClean="0"/>
                  <a:t>.</a:t>
                </a:r>
                <a:endParaRPr lang="pl-PL" b="1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3848" y="1268760"/>
                <a:ext cx="5832648" cy="5589240"/>
              </a:xfrm>
              <a:blipFill rotWithShape="1">
                <a:blip r:embed="rId2" cstate="print"/>
                <a:stretch>
                  <a:fillRect l="-2720" t="-1418" b="-578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V="1">
            <a:off x="628311" y="2845655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oliniowy 4"/>
          <p:cNvCxnSpPr/>
          <p:nvPr/>
        </p:nvCxnSpPr>
        <p:spPr>
          <a:xfrm rot="16200000" flipV="1">
            <a:off x="1839053" y="4056398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flipV="1">
            <a:off x="3049796" y="2845656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16200000" flipV="1">
            <a:off x="1839054" y="1635303"/>
            <a:ext cx="0" cy="24214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>
            <a:off x="2140479" y="4285815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>
            <a:off x="2140478" y="1864721"/>
            <a:ext cx="909318" cy="9813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628310" y="4285815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H="1">
            <a:off x="628311" y="1864331"/>
            <a:ext cx="1512168" cy="9813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2140479" y="1864330"/>
            <a:ext cx="0" cy="242148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762817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Zadanie 3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4000" dirty="0" smtClean="0"/>
              <a:t>Krawędź sześcianu </a:t>
            </a:r>
            <a:r>
              <a:rPr lang="pl-PL" sz="4000" i="1" dirty="0" smtClean="0"/>
              <a:t>ABCDEFGH </a:t>
            </a:r>
            <a:r>
              <a:rPr lang="pl-PL" sz="4000" dirty="0" smtClean="0"/>
              <a:t>ma długość 2 cm. Punkty </a:t>
            </a:r>
            <a:r>
              <a:rPr lang="pl-PL" sz="4000" i="1" dirty="0" smtClean="0"/>
              <a:t>P, Q, R </a:t>
            </a:r>
            <a:r>
              <a:rPr lang="pl-PL" sz="4000" dirty="0" smtClean="0"/>
              <a:t>są odpowiednio środkami krawędzi </a:t>
            </a:r>
            <a:r>
              <a:rPr lang="pl-PL" sz="4000" i="1" dirty="0" smtClean="0"/>
              <a:t>AD, GH, BF</a:t>
            </a:r>
            <a:r>
              <a:rPr lang="pl-PL" sz="4000" dirty="0" smtClean="0"/>
              <a:t>. Ile jest równe pole trójkąta </a:t>
            </a:r>
            <a:r>
              <a:rPr lang="pl-PL" sz="4000" i="1" dirty="0" smtClean="0"/>
              <a:t>PQR</a:t>
            </a:r>
            <a:r>
              <a:rPr lang="pl-PL" sz="4000" dirty="0" smtClean="0"/>
              <a:t>? </a:t>
            </a:r>
            <a:endParaRPr lang="pl-PL" sz="4000" i="1" dirty="0"/>
          </a:p>
        </p:txBody>
      </p:sp>
    </p:spTree>
    <p:extLst>
      <p:ext uri="{BB962C8B-B14F-4D97-AF65-F5344CB8AC3E}">
        <p14:creationId xmlns:p14="http://schemas.microsoft.com/office/powerpoint/2010/main" xmlns="" val="243312300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oliniowy 3"/>
          <p:cNvCxnSpPr/>
          <p:nvPr/>
        </p:nvCxnSpPr>
        <p:spPr>
          <a:xfrm flipV="1">
            <a:off x="1043608" y="2276872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rot="5400000" flipV="1">
            <a:off x="2797216" y="4030480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5400000" flipV="1">
            <a:off x="2797216" y="523264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 flipV="1">
            <a:off x="4550824" y="2276872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 flipV="1">
            <a:off x="4550824" y="908720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V="1">
            <a:off x="1043608" y="908720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4550824" y="4415936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oliniowy 12"/>
          <p:cNvCxnSpPr/>
          <p:nvPr/>
        </p:nvCxnSpPr>
        <p:spPr>
          <a:xfrm flipV="1">
            <a:off x="1043608" y="4415936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oliniowy 13"/>
          <p:cNvCxnSpPr/>
          <p:nvPr/>
        </p:nvCxnSpPr>
        <p:spPr>
          <a:xfrm rot="5400000" flipV="1">
            <a:off x="4186544" y="-844888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 rot="5400000" flipV="1">
            <a:off x="4186544" y="2662328"/>
            <a:ext cx="0" cy="350721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 flipV="1">
            <a:off x="5940152" y="908720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/>
          <p:nvPr/>
        </p:nvCxnSpPr>
        <p:spPr>
          <a:xfrm flipV="1">
            <a:off x="2432936" y="908720"/>
            <a:ext cx="0" cy="350721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oliniowy 17"/>
          <p:cNvCxnSpPr/>
          <p:nvPr/>
        </p:nvCxnSpPr>
        <p:spPr>
          <a:xfrm flipH="1" flipV="1">
            <a:off x="4186544" y="908720"/>
            <a:ext cx="364280" cy="312176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 flipV="1">
            <a:off x="1907704" y="908720"/>
            <a:ext cx="2278840" cy="403244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oliniowy 22"/>
          <p:cNvCxnSpPr/>
          <p:nvPr/>
        </p:nvCxnSpPr>
        <p:spPr>
          <a:xfrm flipV="1">
            <a:off x="1920412" y="4030480"/>
            <a:ext cx="2630412" cy="9106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ole tekstowe 24"/>
          <p:cNvSpPr txBox="1"/>
          <p:nvPr/>
        </p:nvSpPr>
        <p:spPr>
          <a:xfrm>
            <a:off x="647564" y="571622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A</a:t>
            </a:r>
            <a:endParaRPr lang="pl-PL" sz="3200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4453400" y="5808948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B</a:t>
            </a:r>
          </a:p>
        </p:txBody>
      </p:sp>
      <p:sp>
        <p:nvSpPr>
          <p:cNvPr id="27" name="pole tekstowe 26"/>
          <p:cNvSpPr txBox="1"/>
          <p:nvPr/>
        </p:nvSpPr>
        <p:spPr>
          <a:xfrm>
            <a:off x="5940152" y="419343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C</a:t>
            </a:r>
            <a:endParaRPr lang="pl-PL" sz="3200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2443530" y="3901049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D</a:t>
            </a:r>
            <a:endParaRPr lang="pl-PL" sz="3200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647564" y="1984485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E</a:t>
            </a:r>
            <a:endParaRPr lang="pl-PL" sz="3200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4550824" y="2177212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F</a:t>
            </a:r>
            <a:endParaRPr lang="pl-PL" sz="3200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5962034" y="76470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G</a:t>
            </a:r>
            <a:endParaRPr lang="pl-PL" sz="3200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2111374" y="41380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H</a:t>
            </a:r>
            <a:endParaRPr lang="pl-PL" sz="3200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1528262" y="453911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>
                <a:solidFill>
                  <a:srgbClr val="003300"/>
                </a:solidFill>
              </a:rPr>
              <a:t>P</a:t>
            </a:r>
            <a:endParaRPr lang="pl-PL" sz="3200" dirty="0">
              <a:solidFill>
                <a:srgbClr val="003300"/>
              </a:solidFill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3972640" y="32437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>
                <a:solidFill>
                  <a:srgbClr val="003300"/>
                </a:solidFill>
              </a:rPr>
              <a:t>Q</a:t>
            </a:r>
          </a:p>
        </p:txBody>
      </p:sp>
      <p:sp>
        <p:nvSpPr>
          <p:cNvPr id="36" name="pole tekstowe 35"/>
          <p:cNvSpPr txBox="1"/>
          <p:nvPr/>
        </p:nvSpPr>
        <p:spPr>
          <a:xfrm>
            <a:off x="4550824" y="3738092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>
                <a:solidFill>
                  <a:srgbClr val="003300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xmlns="" val="382920502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 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Trójkąt PQR jest trójkątem równobocznym. Z trójkąta prostokątnego QFG: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/>
                            </a:rPr>
                            <m:t>𝑄𝐹</m:t>
                          </m:r>
                        </m:e>
                      </m:d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pl-PL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/>
                            </a:rPr>
                            <m:t>5</m:t>
                          </m:r>
                        </m:e>
                      </m:rad>
                      <m:r>
                        <a:rPr lang="pl-PL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pl-PL" b="0" dirty="0" smtClean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88348594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oliniowy 3"/>
          <p:cNvCxnSpPr/>
          <p:nvPr/>
        </p:nvCxnSpPr>
        <p:spPr>
          <a:xfrm flipV="1">
            <a:off x="1043608" y="2276872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 rot="5400000" flipV="1">
            <a:off x="2797216" y="4030480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 rot="5400000" flipV="1">
            <a:off x="2797216" y="523264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 flipV="1">
            <a:off x="4550824" y="2276872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 flipV="1">
            <a:off x="4550824" y="908720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V="1">
            <a:off x="1043608" y="908720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V="1">
            <a:off x="4550824" y="4415936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oliniowy 12"/>
          <p:cNvCxnSpPr/>
          <p:nvPr/>
        </p:nvCxnSpPr>
        <p:spPr>
          <a:xfrm flipV="1">
            <a:off x="1043608" y="4415936"/>
            <a:ext cx="1389328" cy="1368152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oliniowy 13"/>
          <p:cNvCxnSpPr/>
          <p:nvPr/>
        </p:nvCxnSpPr>
        <p:spPr>
          <a:xfrm rot="5400000" flipV="1">
            <a:off x="4186544" y="-844888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 rot="5400000" flipV="1">
            <a:off x="4186544" y="2662328"/>
            <a:ext cx="0" cy="350721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 flipV="1">
            <a:off x="5940152" y="908720"/>
            <a:ext cx="0" cy="3507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/>
          <p:nvPr/>
        </p:nvCxnSpPr>
        <p:spPr>
          <a:xfrm flipV="1">
            <a:off x="2432936" y="908720"/>
            <a:ext cx="0" cy="350721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oliniowy 17"/>
          <p:cNvCxnSpPr/>
          <p:nvPr/>
        </p:nvCxnSpPr>
        <p:spPr>
          <a:xfrm flipH="1" flipV="1">
            <a:off x="4186544" y="908720"/>
            <a:ext cx="364280" cy="312176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 flipV="1">
            <a:off x="1907704" y="908720"/>
            <a:ext cx="2278840" cy="403244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oliniowy 22"/>
          <p:cNvCxnSpPr/>
          <p:nvPr/>
        </p:nvCxnSpPr>
        <p:spPr>
          <a:xfrm flipV="1">
            <a:off x="1920412" y="4030480"/>
            <a:ext cx="2630412" cy="9106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ole tekstowe 24"/>
          <p:cNvSpPr txBox="1"/>
          <p:nvPr/>
        </p:nvSpPr>
        <p:spPr>
          <a:xfrm>
            <a:off x="647564" y="571622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A</a:t>
            </a:r>
            <a:endParaRPr lang="pl-PL" sz="3200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4453400" y="5808948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B</a:t>
            </a:r>
          </a:p>
        </p:txBody>
      </p:sp>
      <p:sp>
        <p:nvSpPr>
          <p:cNvPr id="27" name="pole tekstowe 26"/>
          <p:cNvSpPr txBox="1"/>
          <p:nvPr/>
        </p:nvSpPr>
        <p:spPr>
          <a:xfrm>
            <a:off x="5940152" y="419343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C</a:t>
            </a:r>
            <a:endParaRPr lang="pl-PL" sz="3200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2443530" y="3901049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D</a:t>
            </a:r>
            <a:endParaRPr lang="pl-PL" sz="3200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647564" y="1984485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E</a:t>
            </a:r>
            <a:endParaRPr lang="pl-PL" sz="3200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4550824" y="2177212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F</a:t>
            </a:r>
            <a:endParaRPr lang="pl-PL" sz="3200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5962034" y="76470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G</a:t>
            </a:r>
            <a:endParaRPr lang="pl-PL" sz="3200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2111374" y="41380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H</a:t>
            </a:r>
            <a:endParaRPr lang="pl-PL" sz="3200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1528262" y="453911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>
                <a:solidFill>
                  <a:srgbClr val="003300"/>
                </a:solidFill>
              </a:rPr>
              <a:t>P</a:t>
            </a:r>
            <a:endParaRPr lang="pl-PL" sz="3200" dirty="0">
              <a:solidFill>
                <a:srgbClr val="003300"/>
              </a:solidFill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3972640" y="32437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>
                <a:solidFill>
                  <a:srgbClr val="003300"/>
                </a:solidFill>
              </a:rPr>
              <a:t>Q</a:t>
            </a:r>
          </a:p>
        </p:txBody>
      </p:sp>
      <p:sp>
        <p:nvSpPr>
          <p:cNvPr id="36" name="pole tekstowe 35"/>
          <p:cNvSpPr txBox="1"/>
          <p:nvPr/>
        </p:nvSpPr>
        <p:spPr>
          <a:xfrm>
            <a:off x="4550824" y="3738092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>
                <a:solidFill>
                  <a:srgbClr val="003300"/>
                </a:solidFill>
              </a:rPr>
              <a:t>R</a:t>
            </a:r>
          </a:p>
        </p:txBody>
      </p:sp>
      <p:cxnSp>
        <p:nvCxnSpPr>
          <p:cNvPr id="3" name="Łącznik prostoliniowy 2"/>
          <p:cNvCxnSpPr/>
          <p:nvPr/>
        </p:nvCxnSpPr>
        <p:spPr>
          <a:xfrm>
            <a:off x="4186544" y="909151"/>
            <a:ext cx="364280" cy="136772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oliniowy 33"/>
          <p:cNvCxnSpPr/>
          <p:nvPr/>
        </p:nvCxnSpPr>
        <p:spPr>
          <a:xfrm flipV="1">
            <a:off x="4550824" y="909151"/>
            <a:ext cx="1389328" cy="136772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oliniowy 36"/>
          <p:cNvCxnSpPr/>
          <p:nvPr/>
        </p:nvCxnSpPr>
        <p:spPr>
          <a:xfrm flipH="1" flipV="1">
            <a:off x="4186544" y="908720"/>
            <a:ext cx="1753608" cy="43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pole tekstowe 18"/>
              <p:cNvSpPr txBox="1"/>
              <p:nvPr/>
            </p:nvSpPr>
            <p:spPr>
              <a:xfrm>
                <a:off x="2946096" y="800038"/>
                <a:ext cx="950926" cy="792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pl-PL" sz="40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pl-PL" sz="4000" dirty="0"/>
              </a:p>
            </p:txBody>
          </p:sp>
        </mc:Choice>
        <mc:Fallback>
          <p:sp>
            <p:nvSpPr>
              <p:cNvPr id="19" name="pole tekstow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096" y="800038"/>
                <a:ext cx="950926" cy="79297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Łącznik prosty ze strzałką 21"/>
          <p:cNvCxnSpPr/>
          <p:nvPr/>
        </p:nvCxnSpPr>
        <p:spPr>
          <a:xfrm>
            <a:off x="3491880" y="1484784"/>
            <a:ext cx="876804" cy="10801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ole tekstowe 37"/>
          <p:cNvSpPr txBox="1"/>
          <p:nvPr/>
        </p:nvSpPr>
        <p:spPr>
          <a:xfrm>
            <a:off x="4828616" y="323945"/>
            <a:ext cx="957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/>
              <a:t>1</a:t>
            </a:r>
            <a:endParaRPr lang="pl-PL" sz="3200" dirty="0"/>
          </a:p>
        </p:txBody>
      </p:sp>
      <p:sp>
        <p:nvSpPr>
          <p:cNvPr id="39" name="pole tekstowe 38"/>
          <p:cNvSpPr txBox="1"/>
          <p:nvPr/>
        </p:nvSpPr>
        <p:spPr>
          <a:xfrm>
            <a:off x="5225094" y="1593012"/>
            <a:ext cx="957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xmlns="" val="274237349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3022</TotalTime>
  <Words>990</Words>
  <Application>Microsoft Office PowerPoint</Application>
  <PresentationFormat>Pokaz na ekranie (4:3)</PresentationFormat>
  <Paragraphs>288</Paragraphs>
  <Slides>118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118</vt:i4>
      </vt:variant>
    </vt:vector>
  </HeadingPairs>
  <TitlesOfParts>
    <vt:vector size="119" baseType="lpstr">
      <vt:lpstr>Motyw pakietu Office</vt:lpstr>
      <vt:lpstr>Geometria przestrzenna</vt:lpstr>
      <vt:lpstr>CZĘŚĆ TEORETYCZNA 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Graniastosłup prawidłowy trójkątny</vt:lpstr>
      <vt:lpstr>Graniastosłup prawidłowy czworokątny</vt:lpstr>
      <vt:lpstr>Graniastosłup prawidłowy sześciokątny </vt:lpstr>
      <vt:lpstr>Slajd 27</vt:lpstr>
      <vt:lpstr>Ostrosłup prawidłowy trójkątny</vt:lpstr>
      <vt:lpstr>Ostrosłup prawidłowy czworokątny </vt:lpstr>
      <vt:lpstr>Ostrosłup prawidłowy sześciokątny</vt:lpstr>
      <vt:lpstr>Pole całkowite graniastosłupa </vt:lpstr>
      <vt:lpstr>Pole całkowite ostrosłupa</vt:lpstr>
      <vt:lpstr>Pole całkowite walca</vt:lpstr>
      <vt:lpstr>Pole całkowite stożka </vt:lpstr>
      <vt:lpstr>Pole całkowite kuli</vt:lpstr>
      <vt:lpstr>Objętość graniastosłupa</vt:lpstr>
      <vt:lpstr>Objętość ostrosłupa</vt:lpstr>
      <vt:lpstr>Objętość walca  </vt:lpstr>
      <vt:lpstr>Objętość stożka </vt:lpstr>
      <vt:lpstr>Objętość kuli</vt:lpstr>
      <vt:lpstr>Część praktyczna</vt:lpstr>
      <vt:lpstr>Przykład 1</vt:lpstr>
      <vt:lpstr>Rysunek 1</vt:lpstr>
      <vt:lpstr>Slajd 44</vt:lpstr>
      <vt:lpstr>Slajd 45</vt:lpstr>
      <vt:lpstr>Rozwiązanie</vt:lpstr>
      <vt:lpstr>Rozwiązanie</vt:lpstr>
      <vt:lpstr>Rozwiązanie</vt:lpstr>
      <vt:lpstr>Przykład 2</vt:lpstr>
      <vt:lpstr>Rozwiązanie</vt:lpstr>
      <vt:lpstr>Slajd 51</vt:lpstr>
      <vt:lpstr>Slajd 52</vt:lpstr>
      <vt:lpstr>Rozwiązanie</vt:lpstr>
      <vt:lpstr>Slajd 54</vt:lpstr>
      <vt:lpstr>Slajd 55</vt:lpstr>
      <vt:lpstr>Przykład 3</vt:lpstr>
      <vt:lpstr>Rozwiązanie </vt:lpstr>
      <vt:lpstr>Slajd 58</vt:lpstr>
      <vt:lpstr>Slajd 59</vt:lpstr>
      <vt:lpstr>Slajd 60</vt:lpstr>
      <vt:lpstr>Slajd 61</vt:lpstr>
      <vt:lpstr>Slajd 62</vt:lpstr>
      <vt:lpstr>Slajd 63</vt:lpstr>
      <vt:lpstr>Przykład 4</vt:lpstr>
      <vt:lpstr>Slajd 65</vt:lpstr>
      <vt:lpstr>Slajd 66</vt:lpstr>
      <vt:lpstr>Slajd 67</vt:lpstr>
      <vt:lpstr>Slajd 68</vt:lpstr>
      <vt:lpstr>Slajd 69</vt:lpstr>
      <vt:lpstr>Slajd 70</vt:lpstr>
      <vt:lpstr>Slajd 71</vt:lpstr>
      <vt:lpstr>Slajd 72</vt:lpstr>
      <vt:lpstr>Slajd 73</vt:lpstr>
      <vt:lpstr>Przykład 5</vt:lpstr>
      <vt:lpstr>Rozwiązanie</vt:lpstr>
      <vt:lpstr>Rozwiązanie</vt:lpstr>
      <vt:lpstr>Slajd 77</vt:lpstr>
      <vt:lpstr>Slajd 78</vt:lpstr>
      <vt:lpstr>Slajd 79</vt:lpstr>
      <vt:lpstr>Slajd 80</vt:lpstr>
      <vt:lpstr>Zadanie 1</vt:lpstr>
      <vt:lpstr>Rozwiązanie</vt:lpstr>
      <vt:lpstr>Slajd 83</vt:lpstr>
      <vt:lpstr>Slajd 84</vt:lpstr>
      <vt:lpstr>Slajd 85</vt:lpstr>
      <vt:lpstr>Slajd 86</vt:lpstr>
      <vt:lpstr>Slajd 87</vt:lpstr>
      <vt:lpstr>Zadanie 2</vt:lpstr>
      <vt:lpstr>Rozwiązanie </vt:lpstr>
      <vt:lpstr>Rozwiązanie </vt:lpstr>
      <vt:lpstr>Rozwiązanie </vt:lpstr>
      <vt:lpstr>Rozwiązanie </vt:lpstr>
      <vt:lpstr>Rozwiązanie </vt:lpstr>
      <vt:lpstr>Rozwiązanie </vt:lpstr>
      <vt:lpstr>Rozwiązanie </vt:lpstr>
      <vt:lpstr>Zadanie 3</vt:lpstr>
      <vt:lpstr>Slajd 97</vt:lpstr>
      <vt:lpstr>Rozwiązanie </vt:lpstr>
      <vt:lpstr>Slajd 99</vt:lpstr>
      <vt:lpstr>Rozwiązanie </vt:lpstr>
      <vt:lpstr>Slajd 101</vt:lpstr>
      <vt:lpstr>Rozwiązanie </vt:lpstr>
      <vt:lpstr>Zadanie 5(620)</vt:lpstr>
      <vt:lpstr>Rozwiązanie </vt:lpstr>
      <vt:lpstr>Rozwiązanie </vt:lpstr>
      <vt:lpstr>Rozwiązanie </vt:lpstr>
      <vt:lpstr>Rozwiązanie </vt:lpstr>
      <vt:lpstr>Rozwiązanie </vt:lpstr>
      <vt:lpstr>Rozwiązanie </vt:lpstr>
      <vt:lpstr>Zadanie 6</vt:lpstr>
      <vt:lpstr>Rozwiązanie</vt:lpstr>
      <vt:lpstr>Rozwiązanie</vt:lpstr>
      <vt:lpstr>Rozwiązanie</vt:lpstr>
      <vt:lpstr>Rozwiązanie</vt:lpstr>
      <vt:lpstr>Zadnie 7(631)</vt:lpstr>
      <vt:lpstr>Rozwiązanie</vt:lpstr>
      <vt:lpstr>Rozwiązanie</vt:lpstr>
      <vt:lpstr>Rozwiązanie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Geometria przestrzenna</dc:title>
  <dc:creator>ASRewers</dc:creator>
  <cp:lastModifiedBy>ASRewers</cp:lastModifiedBy>
  <cp:revision>97</cp:revision>
  <dcterms:created xsi:type="dcterms:W3CDTF">2014-04-01T15:02:00Z</dcterms:created>
  <dcterms:modified xsi:type="dcterms:W3CDTF">2014-04-28T19:48:33Z</dcterms:modified>
</cp:coreProperties>
</file>